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80" r:id="rId1"/>
  </p:sldMasterIdLst>
  <p:notesMasterIdLst>
    <p:notesMasterId r:id="rId18"/>
  </p:notesMasterIdLst>
  <p:handoutMasterIdLst>
    <p:handoutMasterId r:id="rId19"/>
  </p:handoutMasterIdLst>
  <p:sldIdLst>
    <p:sldId id="256" r:id="rId2"/>
    <p:sldId id="257" r:id="rId3"/>
    <p:sldId id="296" r:id="rId4"/>
    <p:sldId id="297" r:id="rId5"/>
    <p:sldId id="295" r:id="rId6"/>
    <p:sldId id="282" r:id="rId7"/>
    <p:sldId id="290" r:id="rId8"/>
    <p:sldId id="276" r:id="rId9"/>
    <p:sldId id="287" r:id="rId10"/>
    <p:sldId id="288" r:id="rId11"/>
    <p:sldId id="289" r:id="rId12"/>
    <p:sldId id="292" r:id="rId13"/>
    <p:sldId id="294" r:id="rId14"/>
    <p:sldId id="298" r:id="rId15"/>
    <p:sldId id="293" r:id="rId16"/>
    <p:sldId id="281" r:id="rId17"/>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FFCC"/>
    <a:srgbClr val="FF0066"/>
    <a:srgbClr val="FF9966"/>
    <a:srgbClr val="1CADE4"/>
    <a:srgbClr val="FFCC66"/>
    <a:srgbClr val="117EA7"/>
    <a:srgbClr val="99CCFF"/>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0" autoAdjust="0"/>
    <p:restoredTop sz="94660"/>
  </p:normalViewPr>
  <p:slideViewPr>
    <p:cSldViewPr snapToGrid="0">
      <p:cViewPr varScale="1">
        <p:scale>
          <a:sx n="116" d="100"/>
          <a:sy n="116" d="100"/>
        </p:scale>
        <p:origin x="102" y="5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入力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03B3FD47-D917-4C51-904C-FA98E07B6FCE}">
      <dgm:prSet phldrT="[テキスト]"/>
      <dgm:spPr/>
      <dgm:t>
        <a:bodyPr/>
        <a:lstStyle/>
        <a:p>
          <a:r>
            <a:rPr kumimoji="1" lang="ja-JP" altLang="en-US" smtClean="0"/>
            <a:t>超音波センサ（距離）</a:t>
          </a:r>
          <a:endParaRPr kumimoji="1" lang="ja-JP" altLang="en-US"/>
        </a:p>
      </dgm:t>
    </dgm:pt>
    <dgm:pt modelId="{230568E9-E294-4B18-89CE-CEB6618B0A7A}" type="parTrans" cxnId="{8FFC1905-B6DF-4E44-A2ED-BC40E31D7C19}">
      <dgm:prSet/>
      <dgm:spPr/>
      <dgm:t>
        <a:bodyPr/>
        <a:lstStyle/>
        <a:p>
          <a:endParaRPr kumimoji="1" lang="ja-JP" altLang="en-US"/>
        </a:p>
      </dgm:t>
    </dgm:pt>
    <dgm:pt modelId="{3C887774-3FD4-4F88-B32F-94F233C077A7}" type="sibTrans" cxnId="{8FFC1905-B6DF-4E44-A2ED-BC40E31D7C19}">
      <dgm:prSet/>
      <dgm:spPr/>
      <dgm:t>
        <a:bodyPr/>
        <a:lstStyle/>
        <a:p>
          <a:endParaRPr kumimoji="1" lang="ja-JP" altLang="en-US"/>
        </a:p>
      </dgm:t>
    </dgm:pt>
    <dgm:pt modelId="{5A019D51-3EA6-4D11-9444-117D13C5EDBC}">
      <dgm:prSet phldrT="[テキスト]"/>
      <dgm:spPr/>
      <dgm:t>
        <a:bodyPr/>
        <a:lstStyle/>
        <a:p>
          <a:r>
            <a:rPr kumimoji="1" lang="ja-JP" altLang="en-US" smtClean="0"/>
            <a:t>ひずみゲージ（重量）</a:t>
          </a:r>
          <a:endParaRPr kumimoji="1" lang="ja-JP" altLang="en-US"/>
        </a:p>
      </dgm:t>
    </dgm:pt>
    <dgm:pt modelId="{5270D4EA-C791-4CF4-9809-0E654A6BC621}" type="parTrans" cxnId="{9574A455-72AC-4B01-AAFE-9A0C750E728B}">
      <dgm:prSet/>
      <dgm:spPr/>
      <dgm:t>
        <a:bodyPr/>
        <a:lstStyle/>
        <a:p>
          <a:endParaRPr kumimoji="1" lang="ja-JP" altLang="en-US"/>
        </a:p>
      </dgm:t>
    </dgm:pt>
    <dgm:pt modelId="{844A74D8-CC1E-4C12-92F4-D87AAFB75AE1}" type="sibTrans" cxnId="{9574A455-72AC-4B01-AAFE-9A0C750E728B}">
      <dgm:prSet/>
      <dgm:spPr/>
      <dgm:t>
        <a:bodyPr/>
        <a:lstStyle/>
        <a:p>
          <a:endParaRPr kumimoji="1" lang="ja-JP" altLang="en-US"/>
        </a:p>
      </dgm:t>
    </dgm:pt>
    <dgm:pt modelId="{9973FC79-DD54-4CEC-A5D2-348342277555}">
      <dgm:prSet phldrT="[テキスト]"/>
      <dgm:spPr/>
      <dgm:t>
        <a:bodyPr/>
        <a:lstStyle/>
        <a:p>
          <a:r>
            <a:rPr kumimoji="1" lang="en-US" altLang="ja-JP" smtClean="0"/>
            <a:t>WEB</a:t>
          </a:r>
          <a:r>
            <a:rPr kumimoji="1" lang="ja-JP" altLang="en-US" smtClean="0"/>
            <a:t>カメラ（画像）</a:t>
          </a:r>
          <a:endParaRPr kumimoji="1" lang="ja-JP" altLang="en-US"/>
        </a:p>
      </dgm:t>
    </dgm:pt>
    <dgm:pt modelId="{C17F99B8-F597-4923-A469-F4687A53E1AF}" type="parTrans" cxnId="{FBE5BB6B-B79A-4621-98C7-1A42938AE6EF}">
      <dgm:prSet/>
      <dgm:spPr/>
      <dgm:t>
        <a:bodyPr/>
        <a:lstStyle/>
        <a:p>
          <a:endParaRPr kumimoji="1" lang="ja-JP" altLang="en-US"/>
        </a:p>
      </dgm:t>
    </dgm:pt>
    <dgm:pt modelId="{B24DA0E9-2C77-4293-B539-59107D5F5F63}" type="sibTrans" cxnId="{FBE5BB6B-B79A-4621-98C7-1A42938AE6EF}">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t>
        <a:bodyPr/>
        <a:lstStyle/>
        <a:p>
          <a:endParaRPr kumimoji="1" lang="ja-JP" altLang="en-US"/>
        </a:p>
      </dgm:t>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9574A455-72AC-4B01-AAFE-9A0C750E728B}" srcId="{40EC2FF7-8D30-4684-953B-5353D24AB252}" destId="{5A019D51-3EA6-4D11-9444-117D13C5EDBC}" srcOrd="1" destOrd="0" parTransId="{5270D4EA-C791-4CF4-9809-0E654A6BC621}" sibTransId="{844A74D8-CC1E-4C12-92F4-D87AAFB75AE1}"/>
    <dgm:cxn modelId="{40BC3357-A841-4B9B-B325-A92E37BBFD3B}" srcId="{349742D3-7C15-491C-A57C-071288FAF507}" destId="{40EC2FF7-8D30-4684-953B-5353D24AB252}" srcOrd="0" destOrd="0" parTransId="{A4ED52B3-943A-488A-B2F6-3665F1D4E576}" sibTransId="{720574FE-FEEC-45A9-A8EE-7AE9B5FDAF42}"/>
    <dgm:cxn modelId="{97A77961-72AF-4F76-AD87-9F284B289B3B}" type="presOf" srcId="{5A019D51-3EA6-4D11-9444-117D13C5EDBC}" destId="{8AFC59EB-5A41-405E-98C3-9C66242C4364}" srcOrd="0" destOrd="1" presId="urn:microsoft.com/office/officeart/2005/8/layout/hList1"/>
    <dgm:cxn modelId="{EFF1F356-9D26-4820-BCCA-A4CCEC493A17}" type="presOf" srcId="{349742D3-7C15-491C-A57C-071288FAF507}" destId="{D27424EB-6B88-461E-A9C7-2108888B795A}" srcOrd="0" destOrd="0" presId="urn:microsoft.com/office/officeart/2005/8/layout/hList1"/>
    <dgm:cxn modelId="{8C5C15F6-89C2-4320-ADEC-DD69DE84D1DD}" type="presOf" srcId="{03B3FD47-D917-4C51-904C-FA98E07B6FCE}" destId="{8AFC59EB-5A41-405E-98C3-9C66242C4364}" srcOrd="0" destOrd="0" presId="urn:microsoft.com/office/officeart/2005/8/layout/hList1"/>
    <dgm:cxn modelId="{8FFC1905-B6DF-4E44-A2ED-BC40E31D7C19}" srcId="{40EC2FF7-8D30-4684-953B-5353D24AB252}" destId="{03B3FD47-D917-4C51-904C-FA98E07B6FCE}" srcOrd="0" destOrd="0" parTransId="{230568E9-E294-4B18-89CE-CEB6618B0A7A}" sibTransId="{3C887774-3FD4-4F88-B32F-94F233C077A7}"/>
    <dgm:cxn modelId="{E0422ED5-4B6B-496D-AB76-6BE594DEEDA9}" type="presOf" srcId="{40EC2FF7-8D30-4684-953B-5353D24AB252}" destId="{79295A45-6E0B-4BAD-942D-1396CF9D22D9}" srcOrd="0" destOrd="0" presId="urn:microsoft.com/office/officeart/2005/8/layout/hList1"/>
    <dgm:cxn modelId="{A28B4C0E-BE28-4172-AF96-B85809B143B9}" type="presOf" srcId="{9973FC79-DD54-4CEC-A5D2-348342277555}" destId="{8AFC59EB-5A41-405E-98C3-9C66242C4364}" srcOrd="0" destOrd="2" presId="urn:microsoft.com/office/officeart/2005/8/layout/hList1"/>
    <dgm:cxn modelId="{FBE5BB6B-B79A-4621-98C7-1A42938AE6EF}" srcId="{40EC2FF7-8D30-4684-953B-5353D24AB252}" destId="{9973FC79-DD54-4CEC-A5D2-348342277555}" srcOrd="2" destOrd="0" parTransId="{C17F99B8-F597-4923-A469-F4687A53E1AF}" sibTransId="{B24DA0E9-2C77-4293-B539-59107D5F5F63}"/>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9742D3-7C15-491C-A57C-071288FAF5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40EC2FF7-8D30-4684-953B-5353D24AB252}">
      <dgm:prSet phldrT="[テキスト]"/>
      <dgm:spPr/>
      <dgm:t>
        <a:bodyPr/>
        <a:lstStyle/>
        <a:p>
          <a:r>
            <a:rPr kumimoji="1" lang="ja-JP" altLang="en-US" smtClean="0"/>
            <a:t>出力</a:t>
          </a:r>
          <a:endParaRPr kumimoji="1" lang="ja-JP" altLang="en-US"/>
        </a:p>
      </dgm:t>
    </dgm:pt>
    <dgm:pt modelId="{A4ED52B3-943A-488A-B2F6-3665F1D4E576}" type="parTrans" cxnId="{40BC3357-A841-4B9B-B325-A92E37BBFD3B}">
      <dgm:prSet/>
      <dgm:spPr/>
      <dgm:t>
        <a:bodyPr/>
        <a:lstStyle/>
        <a:p>
          <a:endParaRPr kumimoji="1" lang="ja-JP" altLang="en-US"/>
        </a:p>
      </dgm:t>
    </dgm:pt>
    <dgm:pt modelId="{720574FE-FEEC-45A9-A8EE-7AE9B5FDAF42}" type="sibTrans" cxnId="{40BC3357-A841-4B9B-B325-A92E37BBFD3B}">
      <dgm:prSet/>
      <dgm:spPr/>
      <dgm:t>
        <a:bodyPr/>
        <a:lstStyle/>
        <a:p>
          <a:endParaRPr kumimoji="1" lang="ja-JP" altLang="en-US"/>
        </a:p>
      </dgm:t>
    </dgm:pt>
    <dgm:pt modelId="{8F26C5F0-2360-4495-AD88-828AB9083AEE}">
      <dgm:prSet phldrT="[テキスト]"/>
      <dgm:spPr/>
      <dgm:t>
        <a:bodyPr/>
        <a:lstStyle/>
        <a:p>
          <a:r>
            <a:rPr kumimoji="1" lang="ja-JP" altLang="en-US" smtClean="0"/>
            <a:t>画像データ</a:t>
          </a:r>
          <a:endParaRPr kumimoji="1" lang="ja-JP" altLang="en-US"/>
        </a:p>
      </dgm:t>
    </dgm:pt>
    <dgm:pt modelId="{F70F4D4E-B98B-4F8F-8565-2CA18B62FBDE}" type="parTrans" cxnId="{4A486BAA-3325-4144-8309-7551BB0E06E3}">
      <dgm:prSet/>
      <dgm:spPr/>
      <dgm:t>
        <a:bodyPr/>
        <a:lstStyle/>
        <a:p>
          <a:endParaRPr kumimoji="1" lang="ja-JP" altLang="en-US"/>
        </a:p>
      </dgm:t>
    </dgm:pt>
    <dgm:pt modelId="{AF96E54A-0473-4B3D-A225-876883A67457}" type="sibTrans" cxnId="{4A486BAA-3325-4144-8309-7551BB0E06E3}">
      <dgm:prSet/>
      <dgm:spPr/>
      <dgm:t>
        <a:bodyPr/>
        <a:lstStyle/>
        <a:p>
          <a:endParaRPr kumimoji="1" lang="ja-JP" altLang="en-US"/>
        </a:p>
      </dgm:t>
    </dgm:pt>
    <dgm:pt modelId="{872580C2-359C-43A1-9FB0-CBF4785AB609}">
      <dgm:prSet phldrT="[テキスト]"/>
      <dgm:spPr/>
      <dgm:t>
        <a:bodyPr/>
        <a:lstStyle/>
        <a:p>
          <a:r>
            <a:rPr kumimoji="1" lang="ja-JP" altLang="en-US" smtClean="0"/>
            <a:t>フラグ（追加</a:t>
          </a:r>
          <a:r>
            <a:rPr kumimoji="1" lang="en-US" altLang="ja-JP" smtClean="0"/>
            <a:t>or</a:t>
          </a:r>
          <a:r>
            <a:rPr kumimoji="1" lang="ja-JP" altLang="en-US" smtClean="0"/>
            <a:t>削除</a:t>
          </a:r>
          <a:r>
            <a:rPr kumimoji="1" lang="en-US" altLang="ja-JP" smtClean="0"/>
            <a:t>)</a:t>
          </a:r>
          <a:endParaRPr kumimoji="1" lang="ja-JP" altLang="en-US"/>
        </a:p>
      </dgm:t>
    </dgm:pt>
    <dgm:pt modelId="{0701FE14-63C4-4D14-9EBB-DB7F74FB9A0E}" type="parTrans" cxnId="{63DBC492-9DCD-4CA7-80E1-7CF4288F081E}">
      <dgm:prSet/>
      <dgm:spPr/>
      <dgm:t>
        <a:bodyPr/>
        <a:lstStyle/>
        <a:p>
          <a:endParaRPr kumimoji="1" lang="ja-JP" altLang="en-US"/>
        </a:p>
      </dgm:t>
    </dgm:pt>
    <dgm:pt modelId="{0F590DF7-E1EF-40B4-9EC8-1333D2E338CD}" type="sibTrans" cxnId="{63DBC492-9DCD-4CA7-80E1-7CF4288F081E}">
      <dgm:prSet/>
      <dgm:spPr/>
      <dgm:t>
        <a:bodyPr/>
        <a:lstStyle/>
        <a:p>
          <a:endParaRPr kumimoji="1" lang="ja-JP" altLang="en-US"/>
        </a:p>
      </dgm:t>
    </dgm:pt>
    <dgm:pt modelId="{D27424EB-6B88-461E-A9C7-2108888B795A}" type="pres">
      <dgm:prSet presAssocID="{349742D3-7C15-491C-A57C-071288FAF507}" presName="Name0" presStyleCnt="0">
        <dgm:presLayoutVars>
          <dgm:dir/>
          <dgm:animLvl val="lvl"/>
          <dgm:resizeHandles val="exact"/>
        </dgm:presLayoutVars>
      </dgm:prSet>
      <dgm:spPr/>
      <dgm:t>
        <a:bodyPr/>
        <a:lstStyle/>
        <a:p>
          <a:endParaRPr kumimoji="1" lang="ja-JP" altLang="en-US"/>
        </a:p>
      </dgm:t>
    </dgm:pt>
    <dgm:pt modelId="{BF87E8A3-CC51-48B4-AE3F-B5CCC7ADCAFB}" type="pres">
      <dgm:prSet presAssocID="{40EC2FF7-8D30-4684-953B-5353D24AB252}" presName="composite" presStyleCnt="0"/>
      <dgm:spPr/>
    </dgm:pt>
    <dgm:pt modelId="{79295A45-6E0B-4BAD-942D-1396CF9D22D9}" type="pres">
      <dgm:prSet presAssocID="{40EC2FF7-8D30-4684-953B-5353D24AB252}" presName="parTx" presStyleLbl="alignNode1" presStyleIdx="0" presStyleCnt="1">
        <dgm:presLayoutVars>
          <dgm:chMax val="0"/>
          <dgm:chPref val="0"/>
          <dgm:bulletEnabled val="1"/>
        </dgm:presLayoutVars>
      </dgm:prSet>
      <dgm:spPr/>
      <dgm:t>
        <a:bodyPr/>
        <a:lstStyle/>
        <a:p>
          <a:endParaRPr kumimoji="1" lang="ja-JP" altLang="en-US"/>
        </a:p>
      </dgm:t>
    </dgm:pt>
    <dgm:pt modelId="{8AFC59EB-5A41-405E-98C3-9C66242C4364}" type="pres">
      <dgm:prSet presAssocID="{40EC2FF7-8D30-4684-953B-5353D24AB252}" presName="desTx" presStyleLbl="alignAccFollowNode1" presStyleIdx="0" presStyleCnt="1">
        <dgm:presLayoutVars>
          <dgm:bulletEnabled val="1"/>
        </dgm:presLayoutVars>
      </dgm:prSet>
      <dgm:spPr/>
      <dgm:t>
        <a:bodyPr/>
        <a:lstStyle/>
        <a:p>
          <a:endParaRPr kumimoji="1" lang="ja-JP" altLang="en-US"/>
        </a:p>
      </dgm:t>
    </dgm:pt>
  </dgm:ptLst>
  <dgm:cxnLst>
    <dgm:cxn modelId="{D9030FE5-F032-4C09-8393-917455A5D8F0}" type="presOf" srcId="{8F26C5F0-2360-4495-AD88-828AB9083AEE}" destId="{8AFC59EB-5A41-405E-98C3-9C66242C4364}" srcOrd="0" destOrd="0" presId="urn:microsoft.com/office/officeart/2005/8/layout/hList1"/>
    <dgm:cxn modelId="{EFF1F356-9D26-4820-BCCA-A4CCEC493A17}" type="presOf" srcId="{349742D3-7C15-491C-A57C-071288FAF507}" destId="{D27424EB-6B88-461E-A9C7-2108888B795A}" srcOrd="0" destOrd="0" presId="urn:microsoft.com/office/officeart/2005/8/layout/hList1"/>
    <dgm:cxn modelId="{40BC3357-A841-4B9B-B325-A92E37BBFD3B}" srcId="{349742D3-7C15-491C-A57C-071288FAF507}" destId="{40EC2FF7-8D30-4684-953B-5353D24AB252}" srcOrd="0" destOrd="0" parTransId="{A4ED52B3-943A-488A-B2F6-3665F1D4E576}" sibTransId="{720574FE-FEEC-45A9-A8EE-7AE9B5FDAF42}"/>
    <dgm:cxn modelId="{63DBC492-9DCD-4CA7-80E1-7CF4288F081E}" srcId="{40EC2FF7-8D30-4684-953B-5353D24AB252}" destId="{872580C2-359C-43A1-9FB0-CBF4785AB609}" srcOrd="1" destOrd="0" parTransId="{0701FE14-63C4-4D14-9EBB-DB7F74FB9A0E}" sibTransId="{0F590DF7-E1EF-40B4-9EC8-1333D2E338CD}"/>
    <dgm:cxn modelId="{4A486BAA-3325-4144-8309-7551BB0E06E3}" srcId="{40EC2FF7-8D30-4684-953B-5353D24AB252}" destId="{8F26C5F0-2360-4495-AD88-828AB9083AEE}" srcOrd="0" destOrd="0" parTransId="{F70F4D4E-B98B-4F8F-8565-2CA18B62FBDE}" sibTransId="{AF96E54A-0473-4B3D-A225-876883A67457}"/>
    <dgm:cxn modelId="{E0422ED5-4B6B-496D-AB76-6BE594DEEDA9}" type="presOf" srcId="{40EC2FF7-8D30-4684-953B-5353D24AB252}" destId="{79295A45-6E0B-4BAD-942D-1396CF9D22D9}" srcOrd="0" destOrd="0" presId="urn:microsoft.com/office/officeart/2005/8/layout/hList1"/>
    <dgm:cxn modelId="{36CD8503-9198-47D6-8C6B-0F601A436603}" type="presOf" srcId="{872580C2-359C-43A1-9FB0-CBF4785AB609}" destId="{8AFC59EB-5A41-405E-98C3-9C66242C4364}" srcOrd="0" destOrd="1" presId="urn:microsoft.com/office/officeart/2005/8/layout/hList1"/>
    <dgm:cxn modelId="{0AC59C0B-505E-47E8-BE51-99D4E02D0167}" type="presParOf" srcId="{D27424EB-6B88-461E-A9C7-2108888B795A}" destId="{BF87E8A3-CC51-48B4-AE3F-B5CCC7ADCAFB}" srcOrd="0" destOrd="0" presId="urn:microsoft.com/office/officeart/2005/8/layout/hList1"/>
    <dgm:cxn modelId="{3D153B76-7A00-4B19-9F24-50CCB075610B}" type="presParOf" srcId="{BF87E8A3-CC51-48B4-AE3F-B5CCC7ADCAFB}" destId="{79295A45-6E0B-4BAD-942D-1396CF9D22D9}" srcOrd="0" destOrd="0" presId="urn:microsoft.com/office/officeart/2005/8/layout/hList1"/>
    <dgm:cxn modelId="{11C1EBF7-9304-4172-9ADF-82BA79178D54}" type="presParOf" srcId="{BF87E8A3-CC51-48B4-AE3F-B5CCC7ADCAFB}" destId="{8AFC59EB-5A41-405E-98C3-9C66242C4364}"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67125"/>
          <a:ext cx="2920983" cy="720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kumimoji="1" lang="ja-JP" altLang="en-US" sz="2500" kern="1200" smtClean="0"/>
            <a:t>入力</a:t>
          </a:r>
          <a:endParaRPr kumimoji="1" lang="ja-JP" altLang="en-US" sz="2500" kern="1200"/>
        </a:p>
      </dsp:txBody>
      <dsp:txXfrm>
        <a:off x="0" y="67125"/>
        <a:ext cx="2920983" cy="720000"/>
      </dsp:txXfrm>
    </dsp:sp>
    <dsp:sp modelId="{8AFC59EB-5A41-405E-98C3-9C66242C4364}">
      <dsp:nvSpPr>
        <dsp:cNvPr id="0" name=""/>
        <dsp:cNvSpPr/>
      </dsp:nvSpPr>
      <dsp:spPr>
        <a:xfrm>
          <a:off x="0" y="787125"/>
          <a:ext cx="2920983" cy="23332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kumimoji="1" lang="ja-JP" altLang="en-US" sz="2500" kern="1200" smtClean="0"/>
            <a:t>超音波センサ（距離）</a:t>
          </a:r>
          <a:endParaRPr kumimoji="1" lang="ja-JP" altLang="en-US" sz="2500" kern="1200"/>
        </a:p>
        <a:p>
          <a:pPr marL="228600" lvl="1" indent="-228600" algn="l" defTabSz="1111250">
            <a:lnSpc>
              <a:spcPct val="90000"/>
            </a:lnSpc>
            <a:spcBef>
              <a:spcPct val="0"/>
            </a:spcBef>
            <a:spcAft>
              <a:spcPct val="15000"/>
            </a:spcAft>
            <a:buChar char="••"/>
          </a:pPr>
          <a:r>
            <a:rPr kumimoji="1" lang="ja-JP" altLang="en-US" sz="2500" kern="1200" smtClean="0"/>
            <a:t>ひずみゲージ（重量）</a:t>
          </a:r>
          <a:endParaRPr kumimoji="1" lang="ja-JP" altLang="en-US" sz="2500" kern="1200"/>
        </a:p>
        <a:p>
          <a:pPr marL="228600" lvl="1" indent="-228600" algn="l" defTabSz="1111250">
            <a:lnSpc>
              <a:spcPct val="90000"/>
            </a:lnSpc>
            <a:spcBef>
              <a:spcPct val="0"/>
            </a:spcBef>
            <a:spcAft>
              <a:spcPct val="15000"/>
            </a:spcAft>
            <a:buChar char="••"/>
          </a:pPr>
          <a:r>
            <a:rPr kumimoji="1" lang="en-US" altLang="ja-JP" sz="2500" kern="1200" smtClean="0"/>
            <a:t>WEB</a:t>
          </a:r>
          <a:r>
            <a:rPr kumimoji="1" lang="ja-JP" altLang="en-US" sz="2500" kern="1200" smtClean="0"/>
            <a:t>カメラ（画像）</a:t>
          </a:r>
          <a:endParaRPr kumimoji="1" lang="ja-JP" altLang="en-US" sz="2500" kern="1200"/>
        </a:p>
      </dsp:txBody>
      <dsp:txXfrm>
        <a:off x="0" y="787125"/>
        <a:ext cx="2920983" cy="2333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5A45-6E0B-4BAD-942D-1396CF9D22D9}">
      <dsp:nvSpPr>
        <dsp:cNvPr id="0" name=""/>
        <dsp:cNvSpPr/>
      </dsp:nvSpPr>
      <dsp:spPr>
        <a:xfrm>
          <a:off x="0" y="32925"/>
          <a:ext cx="2920983" cy="1008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kumimoji="1" lang="ja-JP" altLang="en-US" sz="3500" kern="1200" smtClean="0"/>
            <a:t>出力</a:t>
          </a:r>
          <a:endParaRPr kumimoji="1" lang="ja-JP" altLang="en-US" sz="3500" kern="1200"/>
        </a:p>
      </dsp:txBody>
      <dsp:txXfrm>
        <a:off x="0" y="32925"/>
        <a:ext cx="2920983" cy="1008000"/>
      </dsp:txXfrm>
    </dsp:sp>
    <dsp:sp modelId="{8AFC59EB-5A41-405E-98C3-9C66242C4364}">
      <dsp:nvSpPr>
        <dsp:cNvPr id="0" name=""/>
        <dsp:cNvSpPr/>
      </dsp:nvSpPr>
      <dsp:spPr>
        <a:xfrm>
          <a:off x="0" y="1040925"/>
          <a:ext cx="2920983" cy="21136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kumimoji="1" lang="ja-JP" altLang="en-US" sz="3500" kern="1200" smtClean="0"/>
            <a:t>画像データ</a:t>
          </a:r>
          <a:endParaRPr kumimoji="1" lang="ja-JP" altLang="en-US" sz="3500" kern="1200"/>
        </a:p>
        <a:p>
          <a:pPr marL="285750" lvl="1" indent="-285750" algn="l" defTabSz="1555750">
            <a:lnSpc>
              <a:spcPct val="90000"/>
            </a:lnSpc>
            <a:spcBef>
              <a:spcPct val="0"/>
            </a:spcBef>
            <a:spcAft>
              <a:spcPct val="15000"/>
            </a:spcAft>
            <a:buChar char="••"/>
          </a:pPr>
          <a:r>
            <a:rPr kumimoji="1" lang="ja-JP" altLang="en-US" sz="3500" kern="1200" smtClean="0"/>
            <a:t>フラグ（追加</a:t>
          </a:r>
          <a:r>
            <a:rPr kumimoji="1" lang="en-US" altLang="ja-JP" sz="3500" kern="1200" smtClean="0"/>
            <a:t>or</a:t>
          </a:r>
          <a:r>
            <a:rPr kumimoji="1" lang="ja-JP" altLang="en-US" sz="3500" kern="1200" smtClean="0"/>
            <a:t>削除</a:t>
          </a:r>
          <a:r>
            <a:rPr kumimoji="1" lang="en-US" altLang="ja-JP" sz="3500" kern="1200" smtClean="0"/>
            <a:t>)</a:t>
          </a:r>
          <a:endParaRPr kumimoji="1" lang="ja-JP" altLang="en-US" sz="3500" kern="1200"/>
        </a:p>
      </dsp:txBody>
      <dsp:txXfrm>
        <a:off x="0" y="1040925"/>
        <a:ext cx="2920983" cy="21136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C1DA91BF-6AB8-4AB0-95FB-F86FB88EBE86}" type="datetimeFigureOut">
              <a:rPr kumimoji="1" lang="ja-JP" altLang="en-US" smtClean="0"/>
              <a:t>2020/1/11</a:t>
            </a:fld>
            <a:endParaRPr kumimoji="1" lang="ja-JP" altLang="en-US"/>
          </a:p>
        </p:txBody>
      </p:sp>
      <p:sp>
        <p:nvSpPr>
          <p:cNvPr id="4" name="フッター プレースホルダー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EACBE052-5D20-4712-BE0D-5CAC756E56AE}" type="slidenum">
              <a:rPr kumimoji="1" lang="ja-JP" altLang="en-US" smtClean="0"/>
              <a:t>‹#›</a:t>
            </a:fld>
            <a:endParaRPr kumimoji="1" lang="ja-JP" altLang="en-US"/>
          </a:p>
        </p:txBody>
      </p:sp>
    </p:spTree>
    <p:extLst>
      <p:ext uri="{BB962C8B-B14F-4D97-AF65-F5344CB8AC3E}">
        <p14:creationId xmlns:p14="http://schemas.microsoft.com/office/powerpoint/2010/main" val="28812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649F128-D4FC-489C-860B-9DD0AB1578C1}" type="datetimeFigureOut">
              <a:rPr kumimoji="1" lang="ja-JP" altLang="en-US" smtClean="0"/>
              <a:t>2020/1/11</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705D8A9-7A56-411A-9EF9-F7869DF78C8C}" type="slidenum">
              <a:rPr kumimoji="1" lang="ja-JP" altLang="en-US" smtClean="0"/>
              <a:t>‹#›</a:t>
            </a:fld>
            <a:endParaRPr kumimoji="1" lang="ja-JP" altLang="en-US"/>
          </a:p>
        </p:txBody>
      </p:sp>
    </p:spTree>
    <p:extLst>
      <p:ext uri="{BB962C8B-B14F-4D97-AF65-F5344CB8AC3E}">
        <p14:creationId xmlns:p14="http://schemas.microsoft.com/office/powerpoint/2010/main" val="6373789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0</a:t>
            </a:fld>
            <a:endParaRPr kumimoji="1" lang="ja-JP" altLang="en-US"/>
          </a:p>
        </p:txBody>
      </p:sp>
    </p:spTree>
    <p:extLst>
      <p:ext uri="{BB962C8B-B14F-4D97-AF65-F5344CB8AC3E}">
        <p14:creationId xmlns:p14="http://schemas.microsoft.com/office/powerpoint/2010/main" val="3601671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9</a:t>
            </a:fld>
            <a:endParaRPr kumimoji="1" lang="ja-JP" altLang="en-US"/>
          </a:p>
        </p:txBody>
      </p:sp>
    </p:spTree>
    <p:extLst>
      <p:ext uri="{BB962C8B-B14F-4D97-AF65-F5344CB8AC3E}">
        <p14:creationId xmlns:p14="http://schemas.microsoft.com/office/powerpoint/2010/main" val="3742652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10</a:t>
            </a:fld>
            <a:endParaRPr kumimoji="1" lang="ja-JP" altLang="en-US"/>
          </a:p>
        </p:txBody>
      </p:sp>
    </p:spTree>
    <p:extLst>
      <p:ext uri="{BB962C8B-B14F-4D97-AF65-F5344CB8AC3E}">
        <p14:creationId xmlns:p14="http://schemas.microsoft.com/office/powerpoint/2010/main" val="3302551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11</a:t>
            </a:fld>
            <a:endParaRPr kumimoji="1" lang="ja-JP" altLang="en-US"/>
          </a:p>
        </p:txBody>
      </p:sp>
    </p:spTree>
    <p:extLst>
      <p:ext uri="{BB962C8B-B14F-4D97-AF65-F5344CB8AC3E}">
        <p14:creationId xmlns:p14="http://schemas.microsoft.com/office/powerpoint/2010/main" val="276853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12</a:t>
            </a:fld>
            <a:endParaRPr kumimoji="1" lang="ja-JP" altLang="en-US"/>
          </a:p>
        </p:txBody>
      </p:sp>
    </p:spTree>
    <p:extLst>
      <p:ext uri="{BB962C8B-B14F-4D97-AF65-F5344CB8AC3E}">
        <p14:creationId xmlns:p14="http://schemas.microsoft.com/office/powerpoint/2010/main" val="3365353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13</a:t>
            </a:fld>
            <a:endParaRPr kumimoji="1" lang="ja-JP" altLang="en-US"/>
          </a:p>
        </p:txBody>
      </p:sp>
    </p:spTree>
    <p:extLst>
      <p:ext uri="{BB962C8B-B14F-4D97-AF65-F5344CB8AC3E}">
        <p14:creationId xmlns:p14="http://schemas.microsoft.com/office/powerpoint/2010/main" val="979151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14</a:t>
            </a:fld>
            <a:endParaRPr kumimoji="1" lang="ja-JP" altLang="en-US"/>
          </a:p>
        </p:txBody>
      </p:sp>
    </p:spTree>
    <p:extLst>
      <p:ext uri="{BB962C8B-B14F-4D97-AF65-F5344CB8AC3E}">
        <p14:creationId xmlns:p14="http://schemas.microsoft.com/office/powerpoint/2010/main" val="748801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15</a:t>
            </a:fld>
            <a:endParaRPr kumimoji="1" lang="ja-JP" altLang="en-US"/>
          </a:p>
        </p:txBody>
      </p:sp>
    </p:spTree>
    <p:extLst>
      <p:ext uri="{BB962C8B-B14F-4D97-AF65-F5344CB8AC3E}">
        <p14:creationId xmlns:p14="http://schemas.microsoft.com/office/powerpoint/2010/main" val="26671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１）今週、何がどこまでできたか？</a:t>
            </a:r>
            <a:endParaRPr kumimoji="1" lang="en-US" altLang="ja-JP" dirty="0" smtClean="0"/>
          </a:p>
          <a:p>
            <a:r>
              <a:rPr kumimoji="1" lang="ja-JP" altLang="en-US" dirty="0" smtClean="0"/>
              <a:t>２）なにか研究が進まない問題があるか？</a:t>
            </a:r>
            <a:endParaRPr kumimoji="1" lang="en-US" altLang="ja-JP" dirty="0" smtClean="0"/>
          </a:p>
          <a:p>
            <a:r>
              <a:rPr kumimoji="1" lang="ja-JP" altLang="en-US" dirty="0" smtClean="0"/>
              <a:t>３）次の週は何をどこまで進める計画か？</a:t>
            </a:r>
            <a:endParaRPr kumimoji="1" lang="ja-JP" altLang="en-US" dirty="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1</a:t>
            </a:fld>
            <a:endParaRPr kumimoji="1" lang="ja-JP" altLang="en-US" dirty="0"/>
          </a:p>
        </p:txBody>
      </p:sp>
    </p:spTree>
    <p:extLst>
      <p:ext uri="{BB962C8B-B14F-4D97-AF65-F5344CB8AC3E}">
        <p14:creationId xmlns:p14="http://schemas.microsoft.com/office/powerpoint/2010/main" val="1794580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2</a:t>
            </a:fld>
            <a:endParaRPr kumimoji="1" lang="ja-JP" altLang="en-US"/>
          </a:p>
        </p:txBody>
      </p:sp>
    </p:spTree>
    <p:extLst>
      <p:ext uri="{BB962C8B-B14F-4D97-AF65-F5344CB8AC3E}">
        <p14:creationId xmlns:p14="http://schemas.microsoft.com/office/powerpoint/2010/main" val="107209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3</a:t>
            </a:fld>
            <a:endParaRPr kumimoji="1" lang="ja-JP" altLang="en-US"/>
          </a:p>
        </p:txBody>
      </p:sp>
    </p:spTree>
    <p:extLst>
      <p:ext uri="{BB962C8B-B14F-4D97-AF65-F5344CB8AC3E}">
        <p14:creationId xmlns:p14="http://schemas.microsoft.com/office/powerpoint/2010/main" val="3734002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4</a:t>
            </a:fld>
            <a:endParaRPr kumimoji="1" lang="ja-JP" altLang="en-US"/>
          </a:p>
        </p:txBody>
      </p:sp>
    </p:spTree>
    <p:extLst>
      <p:ext uri="{BB962C8B-B14F-4D97-AF65-F5344CB8AC3E}">
        <p14:creationId xmlns:p14="http://schemas.microsoft.com/office/powerpoint/2010/main" val="13737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5</a:t>
            </a:fld>
            <a:endParaRPr kumimoji="1" lang="ja-JP" altLang="en-US"/>
          </a:p>
        </p:txBody>
      </p:sp>
    </p:spTree>
    <p:extLst>
      <p:ext uri="{BB962C8B-B14F-4D97-AF65-F5344CB8AC3E}">
        <p14:creationId xmlns:p14="http://schemas.microsoft.com/office/powerpoint/2010/main" val="1827184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 typeface="Wingdings" panose="05000000000000000000" pitchFamily="2" charset="2"/>
              <a:buChar char="l"/>
            </a:pPr>
            <a:r>
              <a:rPr kumimoji="1" lang="ja-JP" altLang="en-US" sz="1200" smtClean="0"/>
              <a:t>コスト</a:t>
            </a:r>
            <a:endParaRPr kumimoji="1" lang="en-US" altLang="ja-JP" sz="1200" smtClean="0"/>
          </a:p>
          <a:p>
            <a:pPr>
              <a:buFont typeface="Wingdings" panose="05000000000000000000" pitchFamily="2" charset="2"/>
              <a:buChar char="l"/>
            </a:pPr>
            <a:r>
              <a:rPr kumimoji="1" lang="ja-JP" altLang="en-US" sz="1200" smtClean="0"/>
              <a:t>体験</a:t>
            </a:r>
            <a:endParaRPr kumimoji="1" lang="en-US" altLang="ja-JP" sz="1200" smtClean="0"/>
          </a:p>
          <a:p>
            <a:pPr>
              <a:buFont typeface="Wingdings" panose="05000000000000000000" pitchFamily="2" charset="2"/>
              <a:buChar char="l"/>
            </a:pPr>
            <a:r>
              <a:rPr lang="ja-JP" altLang="en-US" sz="1200" smtClean="0"/>
              <a:t>従来との比較</a:t>
            </a:r>
            <a:endParaRPr lang="en-US" altLang="ja-JP" sz="1200" smtClean="0"/>
          </a:p>
          <a:p>
            <a:pPr>
              <a:buFont typeface="Wingdings" panose="05000000000000000000" pitchFamily="2" charset="2"/>
              <a:buChar char="l"/>
            </a:pPr>
            <a:r>
              <a:rPr kumimoji="1" lang="ja-JP" altLang="en-US" sz="1200" smtClean="0"/>
              <a:t>学術的</a:t>
            </a:r>
            <a:endParaRPr kumimoji="1" lang="en-US" altLang="ja-JP" sz="1200" smtClean="0"/>
          </a:p>
          <a:p>
            <a:pPr>
              <a:buFont typeface="Wingdings" panose="05000000000000000000" pitchFamily="2" charset="2"/>
              <a:buChar char="l"/>
            </a:pPr>
            <a:r>
              <a:rPr lang="ja-JP" altLang="en-US" sz="1200" smtClean="0"/>
              <a:t>促進</a:t>
            </a:r>
            <a:endParaRPr lang="en-US" altLang="ja-JP" sz="1200" smtClean="0"/>
          </a:p>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6</a:t>
            </a:fld>
            <a:endParaRPr kumimoji="1" lang="ja-JP" altLang="en-US"/>
          </a:p>
        </p:txBody>
      </p:sp>
    </p:spTree>
    <p:extLst>
      <p:ext uri="{BB962C8B-B14F-4D97-AF65-F5344CB8AC3E}">
        <p14:creationId xmlns:p14="http://schemas.microsoft.com/office/powerpoint/2010/main" val="3623538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7</a:t>
            </a:fld>
            <a:endParaRPr kumimoji="1" lang="ja-JP" altLang="en-US"/>
          </a:p>
        </p:txBody>
      </p:sp>
    </p:spTree>
    <p:extLst>
      <p:ext uri="{BB962C8B-B14F-4D97-AF65-F5344CB8AC3E}">
        <p14:creationId xmlns:p14="http://schemas.microsoft.com/office/powerpoint/2010/main" val="1660181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705D8A9-7A56-411A-9EF9-F7869DF78C8C}" type="slidenum">
              <a:rPr kumimoji="1" lang="ja-JP" altLang="en-US" smtClean="0"/>
              <a:t>8</a:t>
            </a:fld>
            <a:endParaRPr kumimoji="1" lang="ja-JP" altLang="en-US"/>
          </a:p>
        </p:txBody>
      </p:sp>
    </p:spTree>
    <p:extLst>
      <p:ext uri="{BB962C8B-B14F-4D97-AF65-F5344CB8AC3E}">
        <p14:creationId xmlns:p14="http://schemas.microsoft.com/office/powerpoint/2010/main" val="3163344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DB34049-4C60-4FA3-9E3E-A872660373D4}" type="datetime1">
              <a:rPr kumimoji="1" lang="ja-JP" altLang="en-US" smtClean="0"/>
              <a:t>2020/1/11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52853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2B1C8DF-EAB5-43F7-8462-42F0F4F3EEAD}" type="datetime1">
              <a:rPr kumimoji="1" lang="ja-JP" altLang="en-US" smtClean="0"/>
              <a:t>2020/1/11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694963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4AF5F8E-C413-4E10-B014-B9E3DDF4AA8A}" type="datetime1">
              <a:rPr kumimoji="1" lang="ja-JP" altLang="en-US" smtClean="0"/>
              <a:t>2020/1/11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1882187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BED1F3E-ACA0-4F95-987E-01D568505390}" type="datetime1">
              <a:rPr kumimoji="1" lang="ja-JP" altLang="en-US" smtClean="0"/>
              <a:t>2020/1/11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32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4368625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DE9BDE-30E7-491D-AD22-7D2FB58F7AD6}" type="datetime1">
              <a:rPr kumimoji="1" lang="ja-JP" altLang="en-US" smtClean="0"/>
              <a:t>2020/1/11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5767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spc="300"/>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lvl1pPr>
              <a:defRPr spc="300"/>
            </a:lvl1pPr>
          </a:lstStyle>
          <a:p>
            <a:fld id="{01C14695-FF6C-4395-B911-F0729EE23D79}" type="datetime1">
              <a:rPr lang="ja-JP" altLang="en-US" smtClean="0"/>
              <a:t>2020/1/11</a:t>
            </a:fld>
            <a:endParaRPr lang="ja-JP" altLang="en-US"/>
          </a:p>
        </p:txBody>
      </p:sp>
      <p:sp>
        <p:nvSpPr>
          <p:cNvPr id="6" name="Footer Placeholder 5"/>
          <p:cNvSpPr>
            <a:spLocks noGrp="1"/>
          </p:cNvSpPr>
          <p:nvPr>
            <p:ph type="ftr" sz="quarter" idx="11"/>
          </p:nvPr>
        </p:nvSpPr>
        <p:spPr/>
        <p:txBody>
          <a:bodyPr/>
          <a:lstStyle>
            <a:lvl1pPr>
              <a:defRPr spc="300"/>
            </a:lvl1pPr>
          </a:lstStyle>
          <a:p>
            <a:endParaRPr lang="ja-JP" altLang="en-US"/>
          </a:p>
        </p:txBody>
      </p:sp>
      <p:sp>
        <p:nvSpPr>
          <p:cNvPr id="7" name="Slide Number Placeholder 6"/>
          <p:cNvSpPr>
            <a:spLocks noGrp="1"/>
          </p:cNvSpPr>
          <p:nvPr>
            <p:ph type="sldNum" sz="quarter" idx="12"/>
          </p:nvPr>
        </p:nvSpPr>
        <p:spPr/>
        <p:txBody>
          <a:bodyPr/>
          <a:lstStyle>
            <a:lvl1pPr>
              <a:defRPr spc="300"/>
            </a:lvl1pPr>
          </a:lstStyle>
          <a:p>
            <a:fld id="{3C3988C9-8C6C-49D7-8D82-24DA391FB063}" type="slidenum">
              <a:rPr lang="ja-JP" altLang="en-US" smtClean="0"/>
              <a:pPr/>
              <a:t>‹#›</a:t>
            </a:fld>
            <a:endParaRPr lang="ja-JP" altLang="en-US"/>
          </a:p>
        </p:txBody>
      </p:sp>
    </p:spTree>
    <p:extLst>
      <p:ext uri="{BB962C8B-B14F-4D97-AF65-F5344CB8AC3E}">
        <p14:creationId xmlns:p14="http://schemas.microsoft.com/office/powerpoint/2010/main" val="22359042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spc="30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lvl1pPr>
              <a:defRPr spc="300"/>
            </a:lvl1pPr>
            <a:lvl2pPr>
              <a:defRPr spc="300"/>
            </a:lvl2pPr>
            <a:lvl3pPr>
              <a:defRPr spc="300"/>
            </a:lvl3pPr>
            <a:lvl4pPr>
              <a:defRPr spc="300"/>
            </a:lvl4pPr>
            <a:lvl5pPr>
              <a:defRPr spc="3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6D69C187-8977-41F7-95DA-2528A3317C68}" type="datetime1">
              <a:rPr kumimoji="1" lang="ja-JP" altLang="en-US" smtClean="0"/>
              <a:t>2020/1/11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34183399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2300910F-F157-4918-8BCF-E20DCDAE6C36}" type="datetime1">
              <a:rPr kumimoji="1" lang="ja-JP" altLang="en-US" smtClean="0"/>
              <a:t>2020/1/11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0706201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87FC5CB-9D3B-49FC-80CB-278BB2E2E7E8}" type="datetime1">
              <a:rPr kumimoji="1" lang="ja-JP" altLang="en-US" smtClean="0"/>
              <a:t>2020/1/11</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8509954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700B2C0-68FC-49CF-B0BB-3155B45D6910}" type="datetime1">
              <a:rPr kumimoji="1" lang="ja-JP" altLang="en-US" smtClean="0"/>
              <a:t>2020/1/11</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100216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A1233B6-6B32-4459-9D83-2853E0269600}" type="datetime1">
              <a:rPr kumimoji="1" lang="ja-JP" altLang="en-US" smtClean="0"/>
              <a:t>2020/1/11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3988C9-8C6C-49D7-8D82-24DA391FB063}" type="slidenum">
              <a:rPr kumimoji="1" lang="ja-JP" altLang="en-US" smtClean="0"/>
              <a:t>‹#›</a:t>
            </a:fld>
            <a:endParaRPr kumimoji="1" lang="ja-JP" altLang="en-US"/>
          </a:p>
        </p:txBody>
      </p:sp>
    </p:spTree>
    <p:extLst>
      <p:ext uri="{BB962C8B-B14F-4D97-AF65-F5344CB8AC3E}">
        <p14:creationId xmlns:p14="http://schemas.microsoft.com/office/powerpoint/2010/main" val="276115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033D987-17AA-4DBB-A451-16E4C533DF6A}" type="datetime1">
              <a:rPr kumimoji="1" lang="ja-JP" altLang="en-US" smtClean="0"/>
              <a:t>2020/1/11</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000">
                <a:solidFill>
                  <a:srgbClr val="FFFFFF"/>
                </a:solidFill>
              </a:defRPr>
            </a:lvl1pPr>
          </a:lstStyle>
          <a:p>
            <a:fld id="{3C3988C9-8C6C-49D7-8D82-24DA391FB063}" type="slidenum">
              <a:rPr lang="ja-JP" altLang="en-US" smtClean="0"/>
              <a:pPr/>
              <a:t>‹#›</a:t>
            </a:fld>
            <a:endParaRPr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40794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jpe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0.jpeg"/><Relationship Id="rId5" Type="http://schemas.openxmlformats.org/officeDocument/2006/relationships/image" Target="../media/image15.jpeg"/><Relationship Id="rId10"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24544" y="1592035"/>
            <a:ext cx="10058400" cy="2032908"/>
          </a:xfrm>
        </p:spPr>
        <p:txBody>
          <a:bodyPr>
            <a:noAutofit/>
          </a:bodyPr>
          <a:lstStyle/>
          <a:p>
            <a:r>
              <a:rPr kumimoji="1" lang="en-US" altLang="ja-JP" sz="4200" dirty="0" smtClean="0"/>
              <a:t>Web</a:t>
            </a:r>
            <a:r>
              <a:rPr kumimoji="1" lang="ja-JP" altLang="en-US" sz="4200" dirty="0" smtClean="0"/>
              <a:t>カメラとセンシング技術を組み合わせた</a:t>
            </a:r>
            <a:r>
              <a:rPr kumimoji="1" lang="en-US" altLang="ja-JP" sz="4200" smtClean="0"/>
              <a:t/>
            </a:r>
            <a:br>
              <a:rPr kumimoji="1" lang="en-US" altLang="ja-JP" sz="4200" smtClean="0"/>
            </a:br>
            <a:r>
              <a:rPr kumimoji="1" lang="ja-JP" altLang="en-US" sz="4200" smtClean="0"/>
              <a:t>商品識別</a:t>
            </a:r>
            <a:r>
              <a:rPr kumimoji="1" lang="ja-JP" altLang="en-US" sz="4200" dirty="0" smtClean="0"/>
              <a:t>システムの開発</a:t>
            </a:r>
            <a:endParaRPr kumimoji="1" lang="ja-JP" altLang="en-US" sz="4200" dirty="0"/>
          </a:p>
        </p:txBody>
      </p:sp>
      <p:sp>
        <p:nvSpPr>
          <p:cNvPr id="3" name="サブタイトル 2"/>
          <p:cNvSpPr>
            <a:spLocks noGrp="1"/>
          </p:cNvSpPr>
          <p:nvPr>
            <p:ph type="subTitle" idx="1"/>
          </p:nvPr>
        </p:nvSpPr>
        <p:spPr>
          <a:xfrm>
            <a:off x="1124544" y="4610743"/>
            <a:ext cx="10058400" cy="1143000"/>
          </a:xfrm>
        </p:spPr>
        <p:txBody>
          <a:bodyPr>
            <a:noAutofit/>
          </a:bodyPr>
          <a:lstStyle/>
          <a:p>
            <a:r>
              <a:rPr kumimoji="1" lang="en-US" altLang="ja-JP" smtClean="0"/>
              <a:t>2019/12/16</a:t>
            </a:r>
          </a:p>
          <a:p>
            <a:r>
              <a:rPr lang="ja-JP" altLang="en-US" smtClean="0"/>
              <a:t>計算機システム研究室</a:t>
            </a:r>
            <a:endParaRPr lang="en-US" altLang="ja-JP" smtClean="0"/>
          </a:p>
          <a:p>
            <a:r>
              <a:rPr lang="ja-JP" altLang="en-US" smtClean="0"/>
              <a:t>真鍋</a:t>
            </a:r>
            <a:r>
              <a:rPr lang="ja-JP" altLang="en-US" dirty="0" smtClean="0"/>
              <a:t>　樹</a:t>
            </a:r>
            <a:endParaRPr kumimoji="1" lang="en-US" altLang="ja-JP"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262" y="84533"/>
            <a:ext cx="1558835" cy="543910"/>
          </a:xfrm>
          <a:prstGeom prst="rect">
            <a:avLst/>
          </a:prstGeom>
        </p:spPr>
      </p:pic>
    </p:spTree>
    <p:extLst>
      <p:ext uri="{BB962C8B-B14F-4D97-AF65-F5344CB8AC3E}">
        <p14:creationId xmlns:p14="http://schemas.microsoft.com/office/powerpoint/2010/main" val="2761701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smtClean="0"/>
              <a:t>クラス図</a:t>
            </a:r>
            <a:endParaRPr kumimoji="1" lang="ja-JP" altLang="en-US"/>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z="3200" smtClean="0"/>
              <a:t>9</a:t>
            </a:fld>
            <a:endParaRPr kumimoji="1" lang="ja-JP" altLang="en-US" sz="3200"/>
          </a:p>
        </p:txBody>
      </p:sp>
      <p:pic>
        <p:nvPicPr>
          <p:cNvPr id="11" name="図 10"/>
          <p:cNvPicPr>
            <a:picLocks noChangeAspect="1"/>
          </p:cNvPicPr>
          <p:nvPr/>
        </p:nvPicPr>
        <p:blipFill>
          <a:blip r:embed="rId3"/>
          <a:stretch>
            <a:fillRect/>
          </a:stretch>
        </p:blipFill>
        <p:spPr>
          <a:xfrm>
            <a:off x="2115370" y="1775377"/>
            <a:ext cx="8022219" cy="5082623"/>
          </a:xfrm>
          <a:prstGeom prst="rect">
            <a:avLst/>
          </a:prstGeom>
        </p:spPr>
      </p:pic>
    </p:spTree>
    <p:extLst>
      <p:ext uri="{BB962C8B-B14F-4D97-AF65-F5344CB8AC3E}">
        <p14:creationId xmlns:p14="http://schemas.microsoft.com/office/powerpoint/2010/main" val="4957134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smtClean="0"/>
              <a:t>シーケンス図</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z="3200" smtClean="0"/>
              <a:t>10</a:t>
            </a:fld>
            <a:endParaRPr kumimoji="1" lang="ja-JP" altLang="en-US" sz="3200"/>
          </a:p>
        </p:txBody>
      </p:sp>
      <p:pic>
        <p:nvPicPr>
          <p:cNvPr id="6" name="図 5"/>
          <p:cNvPicPr>
            <a:picLocks noChangeAspect="1"/>
          </p:cNvPicPr>
          <p:nvPr/>
        </p:nvPicPr>
        <p:blipFill>
          <a:blip r:embed="rId3"/>
          <a:stretch>
            <a:fillRect/>
          </a:stretch>
        </p:blipFill>
        <p:spPr>
          <a:xfrm>
            <a:off x="2660504" y="1737360"/>
            <a:ext cx="6927657" cy="5120640"/>
          </a:xfrm>
          <a:prstGeom prst="rect">
            <a:avLst/>
          </a:prstGeom>
        </p:spPr>
      </p:pic>
    </p:spTree>
    <p:extLst>
      <p:ext uri="{BB962C8B-B14F-4D97-AF65-F5344CB8AC3E}">
        <p14:creationId xmlns:p14="http://schemas.microsoft.com/office/powerpoint/2010/main" val="1420028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stretch>
            <a:fillRect/>
          </a:stretch>
        </p:blipFill>
        <p:spPr>
          <a:xfrm>
            <a:off x="63733" y="2032909"/>
            <a:ext cx="12041897" cy="2725018"/>
          </a:xfrm>
          <a:prstGeom prst="rect">
            <a:avLst/>
          </a:prstGeom>
        </p:spPr>
      </p:pic>
      <p:sp>
        <p:nvSpPr>
          <p:cNvPr id="3" name="タイトル 2"/>
          <p:cNvSpPr>
            <a:spLocks noGrp="1"/>
          </p:cNvSpPr>
          <p:nvPr>
            <p:ph type="title"/>
          </p:nvPr>
        </p:nvSpPr>
        <p:spPr/>
        <p:txBody>
          <a:bodyPr/>
          <a:lstStyle/>
          <a:p>
            <a:r>
              <a:rPr kumimoji="1" lang="ja-JP" altLang="en-US" smtClean="0"/>
              <a:t>スケジュール管理</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z="3200" smtClean="0"/>
              <a:t>11</a:t>
            </a:fld>
            <a:endParaRPr kumimoji="1" lang="ja-JP" altLang="en-US" sz="3200"/>
          </a:p>
        </p:txBody>
      </p:sp>
    </p:spTree>
    <p:extLst>
      <p:ext uri="{BB962C8B-B14F-4D97-AF65-F5344CB8AC3E}">
        <p14:creationId xmlns:p14="http://schemas.microsoft.com/office/powerpoint/2010/main" val="42705214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9152781"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18" name="直線コネクタ 17"/>
          <p:cNvCxnSpPr/>
          <p:nvPr/>
        </p:nvCxnSpPr>
        <p:spPr>
          <a:xfrm>
            <a:off x="2751364" y="4572903"/>
            <a:ext cx="5706836"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3" t="17648" r="10352" b="15675"/>
          <a:stretch/>
        </p:blipFill>
        <p:spPr bwMode="auto">
          <a:xfrm>
            <a:off x="2607935" y="1829597"/>
            <a:ext cx="1735968" cy="1462494"/>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smtClean="0"/>
              <a:t>実装</a:t>
            </a:r>
            <a:r>
              <a:rPr lang="en-US" altLang="ja-JP" smtClean="0"/>
              <a:t/>
            </a:r>
            <a:br>
              <a:rPr lang="en-US" altLang="ja-JP" smtClean="0"/>
            </a:br>
            <a:r>
              <a:rPr lang="ja-JP" altLang="en-US" smtClean="0"/>
              <a:t>画像</a:t>
            </a:r>
            <a:r>
              <a:rPr lang="ja-JP" altLang="en-US"/>
              <a:t>送信システムと各種センサ</a:t>
            </a:r>
            <a:endParaRPr kumimoji="1" lang="ja-JP" altLang="en-US"/>
          </a:p>
        </p:txBody>
      </p:sp>
      <p:pic>
        <p:nvPicPr>
          <p:cNvPr id="1028" name="Picture 4" descr="C6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6410" y="1929801"/>
            <a:ext cx="1511105" cy="1511105"/>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9330" y="4384140"/>
            <a:ext cx="1088120" cy="643410"/>
          </a:xfrm>
          <a:prstGeom prst="rect">
            <a:avLst/>
          </a:prstGeom>
        </p:spPr>
      </p:pic>
      <p:sp>
        <p:nvSpPr>
          <p:cNvPr id="11" name="正方形/長方形 10"/>
          <p:cNvSpPr/>
          <p:nvPr/>
        </p:nvSpPr>
        <p:spPr>
          <a:xfrm>
            <a:off x="3822864" y="4841259"/>
            <a:ext cx="3869871" cy="373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ひずみゲージ</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8386" y="4572903"/>
            <a:ext cx="2163022" cy="2163022"/>
          </a:xfrm>
          <a:prstGeom prst="rect">
            <a:avLst/>
          </a:prstGeom>
        </p:spPr>
      </p:pic>
      <p:sp>
        <p:nvSpPr>
          <p:cNvPr id="12" name="テキスト ボックス 11"/>
          <p:cNvSpPr txBox="1"/>
          <p:nvPr/>
        </p:nvSpPr>
        <p:spPr>
          <a:xfrm>
            <a:off x="979653" y="3874958"/>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超音波センサ</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7" name="テキスト ボックス 16"/>
          <p:cNvSpPr txBox="1"/>
          <p:nvPr/>
        </p:nvSpPr>
        <p:spPr>
          <a:xfrm>
            <a:off x="4610513" y="1744032"/>
            <a:ext cx="1732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WEB</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カメラ</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3" name="正方形/長方形 12"/>
          <p:cNvSpPr/>
          <p:nvPr/>
        </p:nvSpPr>
        <p:spPr>
          <a:xfrm>
            <a:off x="4851423" y="3927021"/>
            <a:ext cx="1690148" cy="9142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商品</a:t>
            </a:r>
            <a:endParaRPr kumimoji="1" lang="ja-JP" altLang="en-US" sz="1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14" name="テキスト ボックス 13"/>
          <p:cNvSpPr txBox="1"/>
          <p:nvPr/>
        </p:nvSpPr>
        <p:spPr>
          <a:xfrm>
            <a:off x="5827196" y="3716517"/>
            <a:ext cx="14287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t>バーコード</a:t>
            </a: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15" name="正方形/長方形 14"/>
          <p:cNvSpPr/>
          <p:nvPr/>
        </p:nvSpPr>
        <p:spPr>
          <a:xfrm>
            <a:off x="4965864" y="3921893"/>
            <a:ext cx="861332" cy="129282"/>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white"/>
                </a:solidFill>
                <a:effectLst/>
                <a:uLnTx/>
                <a:uFillTx/>
                <a:latin typeface="Calibri" panose="020F0502020204030204"/>
                <a:ea typeface="ＭＳ Ｐゴシック" panose="020B0600070205080204" pitchFamily="50" charset="-128"/>
                <a:cs typeface="+mn-cs"/>
              </a:rPr>
              <a:t>Raspberry pi</a:t>
            </a:r>
            <a:endPar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20" name="直線矢印コネクタ 19"/>
          <p:cNvCxnSpPr>
            <a:endCxn id="15" idx="0"/>
          </p:cNvCxnSpPr>
          <p:nvPr/>
        </p:nvCxnSpPr>
        <p:spPr>
          <a:xfrm>
            <a:off x="5391834" y="3069788"/>
            <a:ext cx="4696" cy="852105"/>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3822864" y="4841258"/>
            <a:ext cx="3869871" cy="1386285"/>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34" name="Picture 10" descr="https://1.bp.blogspot.com/-65XO6-LHzX0/XOdok0AgpzI/AAAAAAABS9E/0zYxUYo-Bc8j4knBUKg9CmuotJQu29HyACLcBGAs/s800/led_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8919" y="3003342"/>
            <a:ext cx="453016" cy="6415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青色発光ダイオードのイラスト（黄色）"/>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3839" y="2998491"/>
            <a:ext cx="457065" cy="646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2.bp.blogspot.com/-eQeSANn3d7w/XOdonDysX7I/AAAAAAABS9M/JO5J4PGA-3sNNUTozs-x12CsLEpHb3wIACLcBGAs/s800/led_red.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76542" y="2998491"/>
            <a:ext cx="456442" cy="646354"/>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p:cNvSpPr txBox="1"/>
          <p:nvPr/>
        </p:nvSpPr>
        <p:spPr>
          <a:xfrm>
            <a:off x="6655780" y="2520422"/>
            <a:ext cx="7269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LED</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0" name="Picture 16" descr="サーバーのイラスト（1台）"/>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0333" y="3382479"/>
            <a:ext cx="1648776" cy="1951214"/>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10114352" y="1735867"/>
            <a:ext cx="1624065"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1" name="右矢印 30"/>
          <p:cNvSpPr/>
          <p:nvPr/>
        </p:nvSpPr>
        <p:spPr>
          <a:xfrm>
            <a:off x="9211727" y="2778509"/>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5" name="右矢印 44"/>
          <p:cNvSpPr/>
          <p:nvPr/>
        </p:nvSpPr>
        <p:spPr>
          <a:xfrm flipH="1">
            <a:off x="9089462" y="4691113"/>
            <a:ext cx="1345689" cy="926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6" name="テキスト ボックス 45"/>
          <p:cNvSpPr txBox="1"/>
          <p:nvPr/>
        </p:nvSpPr>
        <p:spPr>
          <a:xfrm>
            <a:off x="10557416" y="1856720"/>
            <a:ext cx="1341693"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サーバ</a:t>
            </a:r>
          </a:p>
        </p:txBody>
      </p:sp>
      <p:sp>
        <p:nvSpPr>
          <p:cNvPr id="47" name="テキスト ボックス 46"/>
          <p:cNvSpPr txBox="1"/>
          <p:nvPr/>
        </p:nvSpPr>
        <p:spPr>
          <a:xfrm>
            <a:off x="7352723" y="1969336"/>
            <a:ext cx="3082428" cy="954107"/>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画像データ</a:t>
            </a:r>
            <a:endPar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フラグ</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追加</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or</a:t>
            </a: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削除</a:t>
            </a: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48" name="テキスト ボックス 47"/>
          <p:cNvSpPr txBox="1"/>
          <p:nvPr/>
        </p:nvSpPr>
        <p:spPr>
          <a:xfrm>
            <a:off x="9052877" y="5634514"/>
            <a:ext cx="1663387" cy="52322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Yes or No</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pic>
        <p:nvPicPr>
          <p:cNvPr id="1042" name="Picture 18" descr="https://images-na.ssl-images-amazon.com/images/I/51BA1m4SS6L._AC_SL1000_.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8846" y="3051318"/>
            <a:ext cx="1485964" cy="802546"/>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80682" y="2572025"/>
            <a:ext cx="2264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rPr>
              <a:t>バッテリー</a:t>
            </a:r>
            <a:endParaRPr kumimoji="1" lang="ja-JP" altLang="en-US" sz="2800" b="0" i="0" u="none" strike="noStrike" kern="1200" cap="none" spc="0" normalizeH="0" baseline="0" noProof="0">
              <a:ln>
                <a:noFill/>
              </a:ln>
              <a:solidFill>
                <a:prstClr val="black">
                  <a:lumMod val="85000"/>
                  <a:lumOff val="15000"/>
                </a:prstClr>
              </a:solidFill>
              <a:effectLst/>
              <a:uLnTx/>
              <a:uFillTx/>
              <a:latin typeface="Calibri" panose="020F0502020204030204"/>
              <a:ea typeface="ＭＳ Ｐゴシック" panose="020B0600070205080204" pitchFamily="50" charset="-128"/>
              <a:cs typeface="+mn-cs"/>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12</a:t>
            </a:fld>
            <a:endParaRPr kumimoji="1" lang="ja-JP" altLang="en-US"/>
          </a:p>
        </p:txBody>
      </p:sp>
    </p:spTree>
    <p:extLst>
      <p:ext uri="{BB962C8B-B14F-4D97-AF65-F5344CB8AC3E}">
        <p14:creationId xmlns:p14="http://schemas.microsoft.com/office/powerpoint/2010/main" val="41649896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8867643"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p:txBody>
          <a:bodyPr/>
          <a:lstStyle/>
          <a:p>
            <a:r>
              <a:rPr lang="ja-JP" altLang="en-US"/>
              <a:t>画像送信システムと各種センサ</a:t>
            </a: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dirty="0" smtClean="0">
                <a:solidFill>
                  <a:schemeClr val="bg1"/>
                </a:solidFill>
              </a:rPr>
              <a:t>Raspberry pi</a:t>
            </a:r>
            <a:endParaRPr kumimoji="1" lang="ja-JP" altLang="en-US" sz="2800" dirty="0">
              <a:solidFill>
                <a:schemeClr val="bg1"/>
              </a:solidFill>
            </a:endParaRPr>
          </a:p>
        </p:txBody>
      </p:sp>
      <p:pic>
        <p:nvPicPr>
          <p:cNvPr id="1040" name="Picture 16" descr="サーバーのイラスト（1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5695" y="3186624"/>
            <a:ext cx="2166645" cy="2564077"/>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9746480" y="1735867"/>
            <a:ext cx="1991937"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8657305" y="2510249"/>
            <a:ext cx="1749457"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8553488" y="4915008"/>
            <a:ext cx="1697669"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0114654" y="1987029"/>
            <a:ext cx="1341693" cy="523220"/>
          </a:xfrm>
          <a:prstGeom prst="rect">
            <a:avLst/>
          </a:prstGeom>
          <a:solidFill>
            <a:schemeClr val="accent5"/>
          </a:solidFill>
        </p:spPr>
        <p:txBody>
          <a:bodyPr wrap="square" rtlCol="0">
            <a:spAutoFit/>
          </a:bodyPr>
          <a:lstStyle/>
          <a:p>
            <a:r>
              <a:rPr lang="ja-JP" altLang="en-US" sz="2800">
                <a:solidFill>
                  <a:schemeClr val="bg1"/>
                </a:solidFill>
              </a:rPr>
              <a:t>サーバ</a:t>
            </a:r>
            <a:endParaRPr kumimoji="1" lang="ja-JP" altLang="en-US" sz="2800">
              <a:solidFill>
                <a:schemeClr val="bg1"/>
              </a:solidFill>
            </a:endParaRPr>
          </a:p>
        </p:txBody>
      </p:sp>
      <p:graphicFrame>
        <p:nvGraphicFramePr>
          <p:cNvPr id="4" name="図表 3"/>
          <p:cNvGraphicFramePr/>
          <p:nvPr>
            <p:extLst>
              <p:ext uri="{D42A27DB-BD31-4B8C-83A1-F6EECF244321}">
                <p14:modId xmlns:p14="http://schemas.microsoft.com/office/powerpoint/2010/main" val="1536299083"/>
              </p:ext>
            </p:extLst>
          </p:nvPr>
        </p:nvGraphicFramePr>
        <p:xfrm>
          <a:off x="1123030" y="2654187"/>
          <a:ext cx="2920983" cy="3187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6" name="図表 25"/>
          <p:cNvGraphicFramePr/>
          <p:nvPr>
            <p:extLst>
              <p:ext uri="{D42A27DB-BD31-4B8C-83A1-F6EECF244321}">
                <p14:modId xmlns:p14="http://schemas.microsoft.com/office/powerpoint/2010/main" val="3312392425"/>
              </p:ext>
            </p:extLst>
          </p:nvPr>
        </p:nvGraphicFramePr>
        <p:xfrm>
          <a:off x="5632505" y="2654187"/>
          <a:ext cx="2920983" cy="318750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0" name="直線矢印コネクタ 9"/>
          <p:cNvCxnSpPr/>
          <p:nvPr/>
        </p:nvCxnSpPr>
        <p:spPr>
          <a:xfrm>
            <a:off x="3907857" y="4591251"/>
            <a:ext cx="1839800" cy="15219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907857" y="4100362"/>
            <a:ext cx="1839800" cy="127798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3" name="スライド番号プレースホルダー 32"/>
          <p:cNvSpPr>
            <a:spLocks noGrp="1"/>
          </p:cNvSpPr>
          <p:nvPr>
            <p:ph type="sldNum" sz="quarter" idx="12"/>
          </p:nvPr>
        </p:nvSpPr>
        <p:spPr/>
        <p:txBody>
          <a:bodyPr/>
          <a:lstStyle/>
          <a:p>
            <a:fld id="{3C3988C9-8C6C-49D7-8D82-24DA391FB063}" type="slidenum">
              <a:rPr lang="ja-JP" altLang="en-US" smtClean="0"/>
              <a:pPr/>
              <a:t>13</a:t>
            </a:fld>
            <a:endParaRPr lang="ja-JP" altLang="en-US"/>
          </a:p>
        </p:txBody>
      </p:sp>
    </p:spTree>
    <p:extLst>
      <p:ext uri="{BB962C8B-B14F-4D97-AF65-F5344CB8AC3E}">
        <p14:creationId xmlns:p14="http://schemas.microsoft.com/office/powerpoint/2010/main" val="13991217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画像送信システムと各種センサ</a:t>
            </a:r>
            <a:endParaRPr kumimoji="1" lang="ja-JP" altLang="en-US"/>
          </a:p>
        </p:txBody>
      </p:sp>
      <p:pic>
        <p:nvPicPr>
          <p:cNvPr id="5" name="図 4"/>
          <p:cNvPicPr>
            <a:picLocks noChangeAspect="1"/>
          </p:cNvPicPr>
          <p:nvPr/>
        </p:nvPicPr>
        <p:blipFill>
          <a:blip r:embed="rId3"/>
          <a:stretch>
            <a:fillRect/>
          </a:stretch>
        </p:blipFill>
        <p:spPr>
          <a:xfrm>
            <a:off x="2735444" y="1771446"/>
            <a:ext cx="6782072" cy="5086554"/>
          </a:xfrm>
          <a:prstGeom prst="rect">
            <a:avLst/>
          </a:prstGeom>
        </p:spPr>
      </p:pic>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14</a:t>
            </a:fld>
            <a:endParaRPr kumimoji="1" lang="ja-JP" altLang="en-US"/>
          </a:p>
        </p:txBody>
      </p:sp>
    </p:spTree>
    <p:extLst>
      <p:ext uri="{BB962C8B-B14F-4D97-AF65-F5344CB8AC3E}">
        <p14:creationId xmlns:p14="http://schemas.microsoft.com/office/powerpoint/2010/main" val="41409715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現在</a:t>
            </a:r>
            <a:r>
              <a:rPr lang="ja-JP" altLang="en-US" dirty="0" smtClean="0"/>
              <a:t>の段階・状況</a:t>
            </a:r>
            <a:endParaRPr kumimoji="1" lang="ja-JP" altLang="en-US" dirty="0"/>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15</a:t>
            </a:fld>
            <a:endParaRPr kumimoji="1" lang="ja-JP" altLang="en-US"/>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050956546"/>
              </p:ext>
            </p:extLst>
          </p:nvPr>
        </p:nvGraphicFramePr>
        <p:xfrm>
          <a:off x="1096962" y="1846263"/>
          <a:ext cx="10058718" cy="4390911"/>
        </p:xfrm>
        <a:graphic>
          <a:graphicData uri="http://schemas.openxmlformats.org/drawingml/2006/table">
            <a:tbl>
              <a:tblPr firstRow="1" bandRow="1">
                <a:tableStyleId>{5C22544A-7EE6-4342-B048-85BDC9FD1C3A}</a:tableStyleId>
              </a:tblPr>
              <a:tblGrid>
                <a:gridCol w="8817060">
                  <a:extLst>
                    <a:ext uri="{9D8B030D-6E8A-4147-A177-3AD203B41FA5}">
                      <a16:colId xmlns:a16="http://schemas.microsoft.com/office/drawing/2014/main" val="1055181866"/>
                    </a:ext>
                  </a:extLst>
                </a:gridCol>
                <a:gridCol w="1241658">
                  <a:extLst>
                    <a:ext uri="{9D8B030D-6E8A-4147-A177-3AD203B41FA5}">
                      <a16:colId xmlns:a16="http://schemas.microsoft.com/office/drawing/2014/main" val="2129531326"/>
                    </a:ext>
                  </a:extLst>
                </a:gridCol>
              </a:tblGrid>
              <a:tr h="627273">
                <a:tc>
                  <a:txBody>
                    <a:bodyPr/>
                    <a:lstStyle/>
                    <a:p>
                      <a:pPr algn="l"/>
                      <a:r>
                        <a:rPr kumimoji="1" lang="ja-JP" altLang="en-US" sz="2800" smtClean="0"/>
                        <a:t>テスト項目</a:t>
                      </a:r>
                      <a:endParaRPr kumimoji="1" lang="ja-JP" altLang="en-US" sz="2800"/>
                    </a:p>
                  </a:txBody>
                  <a:tcPr anchor="ctr" anchorCtr="1"/>
                </a:tc>
                <a:tc>
                  <a:txBody>
                    <a:bodyPr/>
                    <a:lstStyle/>
                    <a:p>
                      <a:pPr algn="l"/>
                      <a:r>
                        <a:rPr kumimoji="1" lang="ja-JP" altLang="en-US" sz="2800" smtClean="0"/>
                        <a:t>状況</a:t>
                      </a:r>
                      <a:endParaRPr kumimoji="1" lang="ja-JP" altLang="en-US" sz="2800"/>
                    </a:p>
                  </a:txBody>
                  <a:tcPr anchor="ctr" anchorCtr="1"/>
                </a:tc>
                <a:extLst>
                  <a:ext uri="{0D108BD9-81ED-4DB2-BD59-A6C34878D82A}">
                    <a16:rowId xmlns:a16="http://schemas.microsoft.com/office/drawing/2014/main" val="561003837"/>
                  </a:ext>
                </a:extLst>
              </a:tr>
              <a:tr h="627273">
                <a:tc>
                  <a:txBody>
                    <a:bodyPr/>
                    <a:lstStyle/>
                    <a:p>
                      <a:pPr algn="l"/>
                      <a:r>
                        <a:rPr kumimoji="1" lang="en-US" altLang="ja-JP" sz="2800" smtClean="0"/>
                        <a:t>WEB</a:t>
                      </a:r>
                      <a:r>
                        <a:rPr kumimoji="1" lang="ja-JP" altLang="en-US" sz="2800" smtClean="0"/>
                        <a:t>カメラで画像を撮る</a:t>
                      </a:r>
                      <a:endParaRPr kumimoji="1" lang="ja-JP" altLang="en-US" sz="2800"/>
                    </a:p>
                  </a:txBody>
                  <a:tcPr anchor="ctr"/>
                </a:tc>
                <a:tc>
                  <a:txBody>
                    <a:bodyPr/>
                    <a:lstStyle/>
                    <a:p>
                      <a:pPr algn="l"/>
                      <a:r>
                        <a:rPr kumimoji="1" lang="ja-JP" altLang="en-US" sz="3200" smtClean="0"/>
                        <a:t>〇</a:t>
                      </a:r>
                      <a:endParaRPr kumimoji="1" lang="ja-JP" altLang="en-US" sz="3200"/>
                    </a:p>
                  </a:txBody>
                  <a:tcPr anchor="ctr" anchorCtr="1"/>
                </a:tc>
                <a:extLst>
                  <a:ext uri="{0D108BD9-81ED-4DB2-BD59-A6C34878D82A}">
                    <a16:rowId xmlns:a16="http://schemas.microsoft.com/office/drawing/2014/main" val="447870302"/>
                  </a:ext>
                </a:extLst>
              </a:tr>
              <a:tr h="627273">
                <a:tc>
                  <a:txBody>
                    <a:bodyPr/>
                    <a:lstStyle/>
                    <a:p>
                      <a:pPr algn="l"/>
                      <a:r>
                        <a:rPr kumimoji="1" lang="ja-JP" altLang="en-US" sz="2800" smtClean="0"/>
                        <a:t>超音波センサで物体を検出時のみフラグを立てる</a:t>
                      </a:r>
                      <a:endParaRPr kumimoji="1" lang="ja-JP" altLang="en-US" sz="2800"/>
                    </a:p>
                  </a:txBody>
                  <a:tcPr anchor="ctr"/>
                </a:tc>
                <a:tc>
                  <a:txBody>
                    <a:bodyPr/>
                    <a:lstStyle/>
                    <a:p>
                      <a:pPr algn="l"/>
                      <a:r>
                        <a:rPr kumimoji="1" lang="ja-JP" altLang="en-US" sz="3200" smtClean="0"/>
                        <a:t>〇</a:t>
                      </a:r>
                      <a:endParaRPr kumimoji="1" lang="ja-JP" altLang="en-US" sz="3200"/>
                    </a:p>
                  </a:txBody>
                  <a:tcPr anchor="ctr" anchorCtr="1"/>
                </a:tc>
                <a:extLst>
                  <a:ext uri="{0D108BD9-81ED-4DB2-BD59-A6C34878D82A}">
                    <a16:rowId xmlns:a16="http://schemas.microsoft.com/office/drawing/2014/main" val="928796042"/>
                  </a:ext>
                </a:extLst>
              </a:tr>
              <a:tr h="6272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800" smtClean="0"/>
                        <a:t>超音波センサで物体を検出時のみ画像を撮り、送信する</a:t>
                      </a:r>
                    </a:p>
                  </a:txBody>
                  <a:tcPr anchor="ctr"/>
                </a:tc>
                <a:tc>
                  <a:txBody>
                    <a:bodyPr/>
                    <a:lstStyle/>
                    <a:p>
                      <a:pPr algn="l"/>
                      <a:r>
                        <a:rPr kumimoji="1" lang="ja-JP" altLang="en-US" sz="3200" smtClean="0"/>
                        <a:t>〇</a:t>
                      </a:r>
                      <a:endParaRPr kumimoji="1" lang="ja-JP" altLang="en-US" sz="3200"/>
                    </a:p>
                  </a:txBody>
                  <a:tcPr anchor="ctr" anchorCtr="1"/>
                </a:tc>
                <a:extLst>
                  <a:ext uri="{0D108BD9-81ED-4DB2-BD59-A6C34878D82A}">
                    <a16:rowId xmlns:a16="http://schemas.microsoft.com/office/drawing/2014/main" val="3955754616"/>
                  </a:ext>
                </a:extLst>
              </a:tr>
              <a:tr h="627273">
                <a:tc>
                  <a:txBody>
                    <a:bodyPr/>
                    <a:lstStyle/>
                    <a:p>
                      <a:pPr algn="l"/>
                      <a:r>
                        <a:rPr kumimoji="1" lang="ja-JP" altLang="en-US" sz="2800" smtClean="0"/>
                        <a:t>ひずみゲージに反応時、追加</a:t>
                      </a:r>
                      <a:r>
                        <a:rPr kumimoji="1" lang="en-US" altLang="ja-JP" sz="2800" smtClean="0"/>
                        <a:t>or</a:t>
                      </a:r>
                      <a:r>
                        <a:rPr kumimoji="1" lang="ja-JP" altLang="en-US" sz="2800" smtClean="0"/>
                        <a:t>削除のフラグを立てる</a:t>
                      </a:r>
                      <a:endParaRPr kumimoji="1" lang="ja-JP" altLang="en-US" sz="2800"/>
                    </a:p>
                  </a:txBody>
                  <a:tcPr anchor="ctr"/>
                </a:tc>
                <a:tc>
                  <a:txBody>
                    <a:bodyPr/>
                    <a:lstStyle/>
                    <a:p>
                      <a:pPr algn="l"/>
                      <a:r>
                        <a:rPr kumimoji="1" lang="ja-JP" altLang="en-US" sz="3200" smtClean="0"/>
                        <a:t>△</a:t>
                      </a:r>
                      <a:endParaRPr kumimoji="1" lang="ja-JP" altLang="en-US" sz="3200"/>
                    </a:p>
                  </a:txBody>
                  <a:tcPr anchor="ctr" anchorCtr="1"/>
                </a:tc>
                <a:extLst>
                  <a:ext uri="{0D108BD9-81ED-4DB2-BD59-A6C34878D82A}">
                    <a16:rowId xmlns:a16="http://schemas.microsoft.com/office/drawing/2014/main" val="3779471663"/>
                  </a:ext>
                </a:extLst>
              </a:tr>
              <a:tr h="627273">
                <a:tc>
                  <a:txBody>
                    <a:bodyPr/>
                    <a:lstStyle/>
                    <a:p>
                      <a:pPr algn="l"/>
                      <a:r>
                        <a:rPr kumimoji="1" lang="ja-JP" altLang="en-US" sz="2800" smtClean="0"/>
                        <a:t>画像送信時・サーバから信号受信時</a:t>
                      </a:r>
                      <a:r>
                        <a:rPr kumimoji="1" lang="en-US" altLang="ja-JP" sz="2800" smtClean="0"/>
                        <a:t>LED</a:t>
                      </a:r>
                      <a:r>
                        <a:rPr kumimoji="1" lang="ja-JP" altLang="en-US" sz="2800" smtClean="0"/>
                        <a:t>点灯させる</a:t>
                      </a:r>
                      <a:endParaRPr kumimoji="1" lang="ja-JP" altLang="en-US" sz="2800"/>
                    </a:p>
                  </a:txBody>
                  <a:tcPr anchor="ctr"/>
                </a:tc>
                <a:tc>
                  <a:txBody>
                    <a:bodyPr/>
                    <a:lstStyle/>
                    <a:p>
                      <a:pPr algn="l"/>
                      <a:r>
                        <a:rPr kumimoji="1" lang="en-US" altLang="ja-JP" sz="3200" smtClean="0"/>
                        <a:t>×</a:t>
                      </a:r>
                      <a:endParaRPr kumimoji="1" lang="ja-JP" altLang="en-US" sz="3200"/>
                    </a:p>
                  </a:txBody>
                  <a:tcPr anchor="ctr" anchorCtr="1"/>
                </a:tc>
                <a:extLst>
                  <a:ext uri="{0D108BD9-81ED-4DB2-BD59-A6C34878D82A}">
                    <a16:rowId xmlns:a16="http://schemas.microsoft.com/office/drawing/2014/main" val="596215911"/>
                  </a:ext>
                </a:extLst>
              </a:tr>
              <a:tr h="627273">
                <a:tc>
                  <a:txBody>
                    <a:bodyPr/>
                    <a:lstStyle/>
                    <a:p>
                      <a:pPr algn="l"/>
                      <a:r>
                        <a:rPr kumimoji="1" lang="ja-JP" altLang="en-US" sz="2800" smtClean="0"/>
                        <a:t>画像を加工して送信</a:t>
                      </a:r>
                      <a:endParaRPr kumimoji="1" lang="ja-JP" altLang="en-US" sz="2800"/>
                    </a:p>
                  </a:txBody>
                  <a:tcPr anchor="ctr"/>
                </a:tc>
                <a:tc>
                  <a:txBody>
                    <a:bodyPr/>
                    <a:lstStyle/>
                    <a:p>
                      <a:pPr algn="l"/>
                      <a:r>
                        <a:rPr kumimoji="1" lang="en-US" altLang="ja-JP" sz="3200" smtClean="0"/>
                        <a:t>×</a:t>
                      </a:r>
                      <a:endParaRPr kumimoji="1" lang="ja-JP" altLang="en-US" sz="3200"/>
                    </a:p>
                  </a:txBody>
                  <a:tcPr anchor="ctr" anchorCtr="1"/>
                </a:tc>
                <a:extLst>
                  <a:ext uri="{0D108BD9-81ED-4DB2-BD59-A6C34878D82A}">
                    <a16:rowId xmlns:a16="http://schemas.microsoft.com/office/drawing/2014/main" val="1833127530"/>
                  </a:ext>
                </a:extLst>
              </a:tr>
            </a:tbl>
          </a:graphicData>
        </a:graphic>
      </p:graphicFrame>
    </p:spTree>
    <p:extLst>
      <p:ext uri="{BB962C8B-B14F-4D97-AF65-F5344CB8AC3E}">
        <p14:creationId xmlns:p14="http://schemas.microsoft.com/office/powerpoint/2010/main" val="33238978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4000" dirty="0" smtClean="0"/>
              <a:t>　</a:t>
            </a:r>
            <a:r>
              <a:rPr lang="ja-JP" altLang="en-US" sz="4000" smtClean="0"/>
              <a:t>研究背景</a:t>
            </a:r>
            <a:endParaRPr lang="en-US" altLang="ja-JP" sz="4000" dirty="0"/>
          </a:p>
          <a:p>
            <a:pPr>
              <a:buFont typeface="Wingdings" panose="05000000000000000000" pitchFamily="2" charset="2"/>
              <a:buChar char="l"/>
            </a:pPr>
            <a:r>
              <a:rPr kumimoji="1" lang="ja-JP" altLang="en-US" sz="4000" smtClean="0"/>
              <a:t>　研究目的・目標</a:t>
            </a:r>
            <a:endParaRPr kumimoji="1" lang="en-US" altLang="ja-JP" sz="4000" dirty="0" smtClean="0"/>
          </a:p>
          <a:p>
            <a:pPr>
              <a:buFont typeface="Wingdings" panose="05000000000000000000" pitchFamily="2" charset="2"/>
              <a:buChar char="l"/>
            </a:pPr>
            <a:r>
              <a:rPr kumimoji="1" lang="ja-JP" altLang="en-US" sz="4000" smtClean="0"/>
              <a:t>　</a:t>
            </a:r>
            <a:r>
              <a:rPr lang="ja-JP" altLang="en-US" sz="4000" smtClean="0"/>
              <a:t>研究方針</a:t>
            </a:r>
            <a:endParaRPr lang="en-US" altLang="ja-JP" sz="4000" smtClean="0"/>
          </a:p>
          <a:p>
            <a:pPr>
              <a:buFont typeface="Wingdings" panose="05000000000000000000" pitchFamily="2" charset="2"/>
              <a:buChar char="l"/>
            </a:pPr>
            <a:r>
              <a:rPr kumimoji="1" lang="ja-JP" altLang="en-US" sz="4000"/>
              <a:t>　</a:t>
            </a:r>
            <a:r>
              <a:rPr kumimoji="1" lang="ja-JP" altLang="en-US" sz="4000" smtClean="0"/>
              <a:t>実装</a:t>
            </a:r>
            <a:endParaRPr kumimoji="1" lang="en-US" altLang="ja-JP" sz="4000" dirty="0" smtClean="0"/>
          </a:p>
          <a:p>
            <a:pPr>
              <a:buFont typeface="Wingdings" panose="05000000000000000000" pitchFamily="2" charset="2"/>
              <a:buChar char="l"/>
            </a:pPr>
            <a:r>
              <a:rPr kumimoji="1" lang="ja-JP" altLang="en-US" sz="4000"/>
              <a:t>　</a:t>
            </a:r>
            <a:r>
              <a:rPr lang="ja-JP" altLang="en-US" sz="4000" smtClean="0"/>
              <a:t>現在の段階・状況</a:t>
            </a:r>
            <a:endParaRPr kumimoji="1" lang="ja-JP" altLang="en-US" sz="400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1</a:t>
            </a:fld>
            <a:endParaRPr kumimoji="1" lang="ja-JP" altLang="en-US"/>
          </a:p>
        </p:txBody>
      </p:sp>
    </p:spTree>
    <p:extLst>
      <p:ext uri="{BB962C8B-B14F-4D97-AF65-F5344CB8AC3E}">
        <p14:creationId xmlns:p14="http://schemas.microsoft.com/office/powerpoint/2010/main" val="16377119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097280" y="1845734"/>
            <a:ext cx="10058399" cy="4023360"/>
          </a:xfrm>
        </p:spPr>
        <p:txBody>
          <a:bodyPr>
            <a:noAutofit/>
          </a:bodyPr>
          <a:lstStyle/>
          <a:p>
            <a:r>
              <a:rPr lang="ja-JP" altLang="en-US" sz="2800"/>
              <a:t>少子高齢化によって働き手が減少しつつある今日のスーパーでは</a:t>
            </a:r>
            <a:r>
              <a:rPr lang="ja-JP" altLang="en-US" sz="2800" smtClean="0"/>
              <a:t>、従業員</a:t>
            </a:r>
            <a:r>
              <a:rPr lang="ja-JP" altLang="en-US" sz="2800"/>
              <a:t>の数が少なくても経営できるようにセルフレジの導入を進めている</a:t>
            </a:r>
            <a:r>
              <a:rPr lang="ja-JP" altLang="en-US" sz="2800" smtClean="0"/>
              <a:t>。</a:t>
            </a:r>
            <a:endParaRPr lang="en-US" altLang="ja-JP" sz="2800"/>
          </a:p>
        </p:txBody>
      </p:sp>
      <p:sp>
        <p:nvSpPr>
          <p:cNvPr id="5" name="正方形/長方形 4"/>
          <p:cNvSpPr/>
          <p:nvPr/>
        </p:nvSpPr>
        <p:spPr>
          <a:xfrm>
            <a:off x="1097280" y="3403947"/>
            <a:ext cx="7950467" cy="21926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91440" lvl="0" indent="-91440">
              <a:lnSpc>
                <a:spcPct val="90000"/>
              </a:lnSpc>
              <a:spcBef>
                <a:spcPts val="1200"/>
              </a:spcBef>
              <a:spcAft>
                <a:spcPts val="200"/>
              </a:spcAft>
              <a:buClr>
                <a:srgbClr val="1CADE4"/>
              </a:buClr>
              <a:buSzPct val="100000"/>
              <a:buFont typeface="Calibri" panose="020F0502020204030204" pitchFamily="34" charset="0"/>
              <a:buChar char=" "/>
            </a:pPr>
            <a:r>
              <a:rPr lang="ja-JP" altLang="en-US" sz="2800" spc="300">
                <a:solidFill>
                  <a:prstClr val="black">
                    <a:lumMod val="75000"/>
                    <a:lumOff val="25000"/>
                  </a:prstClr>
                </a:solidFill>
              </a:rPr>
              <a:t>厚生労働省の統計では生産年齢人口</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2017</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:6,530</a:t>
            </a:r>
            <a:r>
              <a:rPr lang="ja-JP" altLang="en-US" sz="2800" spc="300">
                <a:solidFill>
                  <a:prstClr val="black">
                    <a:lumMod val="75000"/>
                    <a:lumOff val="25000"/>
                  </a:prstClr>
                </a:solidFill>
              </a:rPr>
              <a:t>万人</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2025</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:6,082</a:t>
            </a:r>
            <a:r>
              <a:rPr lang="ja-JP" altLang="en-US" sz="2800" spc="300">
                <a:solidFill>
                  <a:prstClr val="black">
                    <a:lumMod val="75000"/>
                    <a:lumOff val="25000"/>
                  </a:prstClr>
                </a:solidFill>
              </a:rPr>
              <a:t>万人</a:t>
            </a:r>
            <a:endParaRPr lang="en-US" altLang="ja-JP" sz="2800" spc="300">
              <a:solidFill>
                <a:prstClr val="black">
                  <a:lumMod val="75000"/>
                  <a:lumOff val="25000"/>
                </a:prstClr>
              </a:solidFill>
            </a:endParaRPr>
          </a:p>
          <a:p>
            <a:pPr marL="566928" lvl="2" indent="-182880">
              <a:lnSpc>
                <a:spcPct val="90000"/>
              </a:lnSpc>
              <a:spcBef>
                <a:spcPts val="200"/>
              </a:spcBef>
              <a:spcAft>
                <a:spcPts val="400"/>
              </a:spcAft>
              <a:buClr>
                <a:srgbClr val="1CADE4"/>
              </a:buClr>
              <a:buFont typeface="Calibri" pitchFamily="34" charset="0"/>
              <a:buChar char="◦"/>
            </a:pPr>
            <a:r>
              <a:rPr lang="en-US" altLang="ja-JP" sz="2800" spc="300">
                <a:solidFill>
                  <a:prstClr val="black">
                    <a:lumMod val="75000"/>
                    <a:lumOff val="25000"/>
                  </a:prstClr>
                </a:solidFill>
              </a:rPr>
              <a:t>2040</a:t>
            </a:r>
            <a:r>
              <a:rPr lang="ja-JP" altLang="en-US" sz="2800" spc="300">
                <a:solidFill>
                  <a:prstClr val="black">
                    <a:lumMod val="75000"/>
                    <a:lumOff val="25000"/>
                  </a:prstClr>
                </a:solidFill>
              </a:rPr>
              <a:t>年</a:t>
            </a:r>
            <a:r>
              <a:rPr lang="en-US" altLang="ja-JP" sz="2800" spc="300">
                <a:solidFill>
                  <a:prstClr val="black">
                    <a:lumMod val="75000"/>
                    <a:lumOff val="25000"/>
                  </a:prstClr>
                </a:solidFill>
              </a:rPr>
              <a:t>:5,245</a:t>
            </a:r>
            <a:r>
              <a:rPr lang="ja-JP" altLang="en-US" sz="2800" spc="300">
                <a:solidFill>
                  <a:prstClr val="black">
                    <a:lumMod val="75000"/>
                    <a:lumOff val="25000"/>
                  </a:prstClr>
                </a:solidFill>
              </a:rPr>
              <a:t>万人 までに</a:t>
            </a:r>
            <a:r>
              <a:rPr lang="ja-JP" altLang="en-US" sz="2800" spc="300">
                <a:solidFill>
                  <a:srgbClr val="C00000"/>
                </a:solidFill>
              </a:rPr>
              <a:t>減少</a:t>
            </a:r>
            <a:r>
              <a:rPr lang="ja-JP" altLang="en-US" sz="2800" spc="300">
                <a:solidFill>
                  <a:prstClr val="black">
                    <a:lumMod val="75000"/>
                    <a:lumOff val="25000"/>
                  </a:prstClr>
                </a:solidFill>
              </a:rPr>
              <a:t>する見込み</a:t>
            </a:r>
            <a:endParaRPr lang="en-US" altLang="ja-JP" sz="2800" spc="300">
              <a:solidFill>
                <a:prstClr val="black">
                  <a:lumMod val="75000"/>
                  <a:lumOff val="25000"/>
                </a:prstClr>
              </a:solidFill>
            </a:endParaRPr>
          </a:p>
          <a:p>
            <a:pPr algn="ctr"/>
            <a:endParaRPr kumimoji="1" lang="ja-JP" altLang="en-US"/>
          </a:p>
        </p:txBody>
      </p:sp>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2</a:t>
            </a:fld>
            <a:endParaRPr kumimoji="1" lang="ja-JP" altLang="en-US"/>
          </a:p>
        </p:txBody>
      </p:sp>
    </p:spTree>
    <p:extLst>
      <p:ext uri="{BB962C8B-B14F-4D97-AF65-F5344CB8AC3E}">
        <p14:creationId xmlns:p14="http://schemas.microsoft.com/office/powerpoint/2010/main" val="34040069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08313" y="825446"/>
            <a:ext cx="8995169" cy="807411"/>
          </a:xfrm>
        </p:spPr>
        <p:txBody>
          <a:bodyPr/>
          <a:lstStyle/>
          <a:p>
            <a:r>
              <a:rPr kumimoji="1" lang="ja-JP" altLang="en-US" dirty="0" smtClean="0"/>
              <a:t>研究目的</a:t>
            </a:r>
            <a:r>
              <a:rPr lang="ja-JP" altLang="en-US" dirty="0" smtClean="0"/>
              <a:t>・目標</a:t>
            </a:r>
            <a:endParaRPr kumimoji="1" lang="ja-JP" altLang="en-US" dirty="0"/>
          </a:p>
        </p:txBody>
      </p:sp>
      <p:sp>
        <p:nvSpPr>
          <p:cNvPr id="3" name="コンテンツ プレースホルダー 2"/>
          <p:cNvSpPr>
            <a:spLocks noGrp="1"/>
          </p:cNvSpPr>
          <p:nvPr>
            <p:ph idx="1"/>
          </p:nvPr>
        </p:nvSpPr>
        <p:spPr>
          <a:xfrm>
            <a:off x="592295" y="1907665"/>
            <a:ext cx="10983687" cy="4277312"/>
          </a:xfrm>
        </p:spPr>
        <p:txBody>
          <a:bodyPr>
            <a:noAutofit/>
          </a:bodyPr>
          <a:lstStyle/>
          <a:p>
            <a:r>
              <a:rPr lang="en-US" altLang="ja-JP" sz="2800" b="1" smtClean="0"/>
              <a:t>&lt;</a:t>
            </a:r>
            <a:r>
              <a:rPr lang="ja-JP" altLang="en-US" sz="2800" b="1" smtClean="0"/>
              <a:t>目的</a:t>
            </a:r>
            <a:r>
              <a:rPr lang="en-US" altLang="ja-JP" sz="2800" b="1" smtClean="0"/>
              <a:t>&gt;</a:t>
            </a:r>
          </a:p>
          <a:p>
            <a:r>
              <a:rPr lang="ja-JP" altLang="en-US" sz="2800" smtClean="0"/>
              <a:t>既存の無人レジ店舗のような複雑で高価なシステムではなく、</a:t>
            </a:r>
            <a:endParaRPr lang="en-US" altLang="ja-JP" sz="2800" smtClean="0"/>
          </a:p>
          <a:p>
            <a:r>
              <a:rPr lang="ja-JP" altLang="en-US" sz="2800" smtClean="0"/>
              <a:t>中</a:t>
            </a:r>
            <a:r>
              <a:rPr lang="ja-JP" altLang="en-US" sz="2800" dirty="0" smtClean="0"/>
              <a:t>小店でも導入できる安価なシステムの作成</a:t>
            </a:r>
            <a:endParaRPr lang="en-US" altLang="ja-JP" sz="2800" dirty="0" smtClean="0"/>
          </a:p>
          <a:p>
            <a:endParaRPr lang="en-US" altLang="ja-JP" sz="2800" dirty="0" smtClean="0"/>
          </a:p>
          <a:p>
            <a:r>
              <a:rPr lang="en-US" altLang="ja-JP" sz="2800" b="1" dirty="0" smtClean="0"/>
              <a:t>&lt;</a:t>
            </a:r>
            <a:r>
              <a:rPr lang="ja-JP" altLang="en-US" sz="2800" b="1" dirty="0" smtClean="0"/>
              <a:t>目標</a:t>
            </a:r>
            <a:r>
              <a:rPr lang="en-US" altLang="ja-JP" sz="2800" b="1" dirty="0" smtClean="0"/>
              <a:t>&gt;</a:t>
            </a:r>
          </a:p>
          <a:p>
            <a:r>
              <a:rPr lang="ja-JP" altLang="en-US" sz="2800" spc="0" dirty="0" smtClean="0"/>
              <a:t>ラズベリー</a:t>
            </a:r>
            <a:r>
              <a:rPr lang="ja-JP" altLang="en-US" sz="2800" spc="0" dirty="0"/>
              <a:t>パイ</a:t>
            </a:r>
            <a:r>
              <a:rPr lang="ja-JP" altLang="en-US" sz="2800" spc="0" dirty="0" smtClean="0"/>
              <a:t>と</a:t>
            </a:r>
            <a:r>
              <a:rPr lang="en-US" altLang="ja-JP" sz="2800" spc="0" dirty="0" smtClean="0"/>
              <a:t>Web</a:t>
            </a:r>
            <a:r>
              <a:rPr lang="ja-JP" altLang="en-US" sz="2800" spc="0" dirty="0" smtClean="0"/>
              <a:t>カメラを使用し、商品をバーコードの</a:t>
            </a:r>
            <a:r>
              <a:rPr lang="ja-JP" altLang="en-US" sz="2800" spc="0" smtClean="0"/>
              <a:t>番号で判断</a:t>
            </a:r>
            <a:r>
              <a:rPr lang="ja-JP" altLang="en-US" sz="2800" spc="0" dirty="0" smtClean="0"/>
              <a:t>する</a:t>
            </a:r>
            <a:endParaRPr lang="ja-JP" altLang="en-US" sz="2800" spc="0" dirty="0"/>
          </a:p>
          <a:p>
            <a:r>
              <a:rPr kumimoji="1" lang="ja-JP" altLang="en-US" sz="2800" spc="0" dirty="0" smtClean="0"/>
              <a:t>商品の取捨選択から決済に至るまでの一連の流れを行えるシステムの開発</a:t>
            </a:r>
            <a:endParaRPr kumimoji="1" lang="ja-JP" altLang="en-US" sz="2800" spc="0" dirty="0"/>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3</a:t>
            </a:fld>
            <a:endParaRPr kumimoji="1" lang="ja-JP" altLang="en-US"/>
          </a:p>
        </p:txBody>
      </p:sp>
    </p:spTree>
    <p:extLst>
      <p:ext uri="{BB962C8B-B14F-4D97-AF65-F5344CB8AC3E}">
        <p14:creationId xmlns:p14="http://schemas.microsoft.com/office/powerpoint/2010/main" val="2205960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立体のイラスト（四角柱・直方体）"/>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53403" y="2791526"/>
            <a:ext cx="1162050" cy="1905000"/>
          </a:xfrm>
          <a:prstGeom prst="rect">
            <a:avLst/>
          </a:prstGeom>
          <a:noFill/>
        </p:spPr>
      </p:pic>
      <p:pic>
        <p:nvPicPr>
          <p:cNvPr id="1040" name="Picture 16" descr="ショッピングカートを押している女性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152116" y="2123944"/>
            <a:ext cx="2676103" cy="2816951"/>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solidFill>
                  <a:schemeClr val="bg1">
                    <a:lumMod val="75000"/>
                  </a:schemeClr>
                </a:solidFill>
                <a:latin typeface="Bauhaus 93" panose="04030905020B02020C02" pitchFamily="82" charset="0"/>
              </a:rPr>
              <a:t>　　　　　　　　　　　</a:t>
            </a:r>
            <a:r>
              <a:rPr lang="en-US" altLang="ja-JP" dirty="0" smtClean="0">
                <a:solidFill>
                  <a:schemeClr val="bg1">
                    <a:lumMod val="75000"/>
                  </a:schemeClr>
                </a:solidFill>
                <a:latin typeface="Bauhaus 93" panose="04030905020B02020C02" pitchFamily="82" charset="0"/>
              </a:rPr>
              <a:t>Summary</a:t>
            </a:r>
            <a:endParaRPr kumimoji="1" lang="ja-JP" altLang="en-US" dirty="0">
              <a:solidFill>
                <a:schemeClr val="bg1">
                  <a:lumMod val="75000"/>
                </a:schemeClr>
              </a:solidFill>
              <a:latin typeface="Bauhaus 93" panose="04030905020B02020C02" pitchFamily="82" charset="0"/>
            </a:endParaRPr>
          </a:p>
        </p:txBody>
      </p:sp>
      <p:pic>
        <p:nvPicPr>
          <p:cNvPr id="1032"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983741" y="2666953"/>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410067" y="3414771"/>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ショッピングカートのイラスト（買い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665337" y="2885282"/>
            <a:ext cx="2261053" cy="217626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7280" y="438751"/>
            <a:ext cx="4754037" cy="1658783"/>
          </a:xfrm>
          <a:prstGeom prst="rect">
            <a:avLst/>
          </a:prstGeom>
        </p:spPr>
      </p:pic>
      <p:sp>
        <p:nvSpPr>
          <p:cNvPr id="7" name="右矢印 6"/>
          <p:cNvSpPr/>
          <p:nvPr/>
        </p:nvSpPr>
        <p:spPr>
          <a:xfrm>
            <a:off x="451313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 name="右矢印 20"/>
          <p:cNvSpPr/>
          <p:nvPr/>
        </p:nvSpPr>
        <p:spPr>
          <a:xfrm>
            <a:off x="8098300" y="3532419"/>
            <a:ext cx="638986" cy="33310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9172759" y="3235583"/>
            <a:ext cx="409091" cy="4090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電子マネー払い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6084" y="2396625"/>
            <a:ext cx="1587685" cy="1716416"/>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処理 2"/>
          <p:cNvSpPr/>
          <p:nvPr/>
        </p:nvSpPr>
        <p:spPr>
          <a:xfrm>
            <a:off x="1769931" y="4076453"/>
            <a:ext cx="922162" cy="1166422"/>
          </a:xfrm>
          <a:prstGeom prst="flowChartProcess">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5" name="Picture 10" descr="アクション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552414" y="3041878"/>
            <a:ext cx="409091" cy="409091"/>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p:cNvSpPr/>
          <p:nvPr/>
        </p:nvSpPr>
        <p:spPr>
          <a:xfrm>
            <a:off x="6208294" y="2885282"/>
            <a:ext cx="5004189" cy="20556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スライド番号プレースホルダー 4"/>
          <p:cNvSpPr>
            <a:spLocks noGrp="1"/>
          </p:cNvSpPr>
          <p:nvPr>
            <p:ph type="sldNum" sz="quarter" idx="12"/>
          </p:nvPr>
        </p:nvSpPr>
        <p:spPr/>
        <p:txBody>
          <a:bodyPr/>
          <a:lstStyle/>
          <a:p>
            <a:fld id="{3C3988C9-8C6C-49D7-8D82-24DA391FB063}" type="slidenum">
              <a:rPr kumimoji="1" lang="ja-JP" altLang="en-US" smtClean="0"/>
              <a:t>4</a:t>
            </a:fld>
            <a:endParaRPr kumimoji="1" lang="ja-JP" altLang="en-US"/>
          </a:p>
        </p:txBody>
      </p:sp>
      <p:sp>
        <p:nvSpPr>
          <p:cNvPr id="8" name="テキスト ボックス 7"/>
          <p:cNvSpPr txBox="1"/>
          <p:nvPr/>
        </p:nvSpPr>
        <p:spPr>
          <a:xfrm>
            <a:off x="985694" y="5406141"/>
            <a:ext cx="3259100" cy="830997"/>
          </a:xfrm>
          <a:prstGeom prst="rect">
            <a:avLst/>
          </a:prstGeom>
          <a:solidFill>
            <a:schemeClr val="bg1">
              <a:lumMod val="95000"/>
            </a:schemeClr>
          </a:solidFill>
        </p:spPr>
        <p:txBody>
          <a:bodyPr wrap="square" rtlCol="0">
            <a:spAutoFit/>
          </a:bodyPr>
          <a:lstStyle/>
          <a:p>
            <a:r>
              <a:rPr kumimoji="1" lang="ja-JP" altLang="en-US" sz="2400" smtClean="0"/>
              <a:t>顧客情報</a:t>
            </a:r>
            <a:r>
              <a:rPr kumimoji="1" lang="ja-JP" altLang="en-US" sz="2400" smtClean="0"/>
              <a:t>と</a:t>
            </a:r>
            <a:r>
              <a:rPr lang="ja-JP" altLang="en-US" sz="2400"/>
              <a:t>カゴ</a:t>
            </a:r>
            <a:r>
              <a:rPr kumimoji="1" lang="ja-JP" altLang="en-US" sz="2400" smtClean="0"/>
              <a:t>情報</a:t>
            </a:r>
            <a:r>
              <a:rPr kumimoji="1" lang="ja-JP" altLang="en-US" sz="2400" smtClean="0"/>
              <a:t>を結びつける</a:t>
            </a:r>
            <a:endParaRPr kumimoji="1" lang="ja-JP" altLang="en-US" sz="2400"/>
          </a:p>
        </p:txBody>
      </p:sp>
      <p:sp>
        <p:nvSpPr>
          <p:cNvPr id="26" name="テキスト ボックス 25"/>
          <p:cNvSpPr txBox="1"/>
          <p:nvPr/>
        </p:nvSpPr>
        <p:spPr>
          <a:xfrm>
            <a:off x="9795864" y="5459237"/>
            <a:ext cx="817708" cy="461665"/>
          </a:xfrm>
          <a:prstGeom prst="rect">
            <a:avLst/>
          </a:prstGeom>
          <a:solidFill>
            <a:schemeClr val="bg1">
              <a:lumMod val="95000"/>
            </a:schemeClr>
          </a:solidFill>
        </p:spPr>
        <p:txBody>
          <a:bodyPr wrap="square" rtlCol="0">
            <a:spAutoFit/>
          </a:bodyPr>
          <a:lstStyle/>
          <a:p>
            <a:r>
              <a:rPr kumimoji="1" lang="ja-JP" altLang="en-US" sz="2400" smtClean="0"/>
              <a:t>決済</a:t>
            </a:r>
            <a:endParaRPr kumimoji="1" lang="ja-JP" altLang="en-US" sz="2400"/>
          </a:p>
        </p:txBody>
      </p:sp>
      <p:sp>
        <p:nvSpPr>
          <p:cNvPr id="27" name="テキスト ボックス 26"/>
          <p:cNvSpPr txBox="1"/>
          <p:nvPr/>
        </p:nvSpPr>
        <p:spPr>
          <a:xfrm>
            <a:off x="5219591" y="5459237"/>
            <a:ext cx="3138346" cy="461665"/>
          </a:xfrm>
          <a:prstGeom prst="rect">
            <a:avLst/>
          </a:prstGeom>
          <a:solidFill>
            <a:schemeClr val="bg1">
              <a:lumMod val="95000"/>
            </a:schemeClr>
          </a:solidFill>
        </p:spPr>
        <p:txBody>
          <a:bodyPr wrap="square" rtlCol="0">
            <a:spAutoFit/>
          </a:bodyPr>
          <a:lstStyle/>
          <a:p>
            <a:r>
              <a:rPr kumimoji="1" lang="ja-JP" altLang="en-US" sz="2400" smtClean="0"/>
              <a:t>カゴ上</a:t>
            </a:r>
            <a:r>
              <a:rPr kumimoji="1" lang="ja-JP" altLang="en-US" sz="2400" smtClean="0"/>
              <a:t>で商品情報取得</a:t>
            </a:r>
            <a:endParaRPr kumimoji="1" lang="ja-JP" altLang="en-US" sz="2400"/>
          </a:p>
        </p:txBody>
      </p:sp>
    </p:spTree>
    <p:extLst>
      <p:ext uri="{BB962C8B-B14F-4D97-AF65-F5344CB8AC3E}">
        <p14:creationId xmlns:p14="http://schemas.microsoft.com/office/powerpoint/2010/main" val="177986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96767" y="1735868"/>
            <a:ext cx="6660681" cy="4568679"/>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8" name="直線コネクタ 17"/>
          <p:cNvCxnSpPr/>
          <p:nvPr/>
        </p:nvCxnSpPr>
        <p:spPr>
          <a:xfrm>
            <a:off x="1631100" y="4732490"/>
            <a:ext cx="4608804" cy="0"/>
          </a:xfrm>
          <a:prstGeom prst="line">
            <a:avLst/>
          </a:prstGeom>
          <a:ln w="38100">
            <a:solidFill>
              <a:schemeClr val="accent2">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030" name="Picture 6" descr="https://d2air1d4eqhwg2.cloudfront.net/images/3050/500x500/afb526e7-8cad-4874-a210-74aa7d09dbd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3" t="17648" r="10352" b="15675"/>
          <a:stretch/>
        </p:blipFill>
        <p:spPr bwMode="auto">
          <a:xfrm>
            <a:off x="779580" y="2491656"/>
            <a:ext cx="1989370" cy="167597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t>イメージ</a:t>
            </a:r>
            <a:r>
              <a:rPr lang="ja-JP" altLang="en-US" dirty="0"/>
              <a:t>図</a:t>
            </a:r>
            <a:endParaRPr kumimoji="1" lang="ja-JP" altLang="en-US" dirty="0"/>
          </a:p>
        </p:txBody>
      </p:sp>
      <p:pic>
        <p:nvPicPr>
          <p:cNvPr id="1028" name="Picture 4" descr="C6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9784" y="2096945"/>
            <a:ext cx="1250497" cy="1250497"/>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2140141" y="5189615"/>
            <a:ext cx="3966702" cy="5312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smtClean="0">
                <a:solidFill>
                  <a:schemeClr val="bg1"/>
                </a:solidFill>
              </a:rPr>
              <a:t>各種センサ</a:t>
            </a:r>
            <a:endParaRPr kumimoji="1" lang="ja-JP" altLang="en-US" sz="2400" dirty="0">
              <a:solidFill>
                <a:schemeClr val="bg1"/>
              </a:solidFill>
            </a:endParaRPr>
          </a:p>
        </p:txBody>
      </p:sp>
      <p:sp>
        <p:nvSpPr>
          <p:cNvPr id="13" name="正方形/長方形 12"/>
          <p:cNvSpPr/>
          <p:nvPr/>
        </p:nvSpPr>
        <p:spPr>
          <a:xfrm>
            <a:off x="3158245" y="4086607"/>
            <a:ext cx="1930495" cy="11030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lumMod val="85000"/>
                    <a:lumOff val="15000"/>
                  </a:schemeClr>
                </a:solidFill>
              </a:rPr>
              <a:t>商品</a:t>
            </a:r>
            <a:endParaRPr kumimoji="1" lang="ja-JP" altLang="en-US" dirty="0">
              <a:solidFill>
                <a:schemeClr val="tx1">
                  <a:lumMod val="85000"/>
                  <a:lumOff val="15000"/>
                </a:schemeClr>
              </a:solidFill>
            </a:endParaRPr>
          </a:p>
        </p:txBody>
      </p:sp>
      <p:sp>
        <p:nvSpPr>
          <p:cNvPr id="14" name="テキスト ボックス 13"/>
          <p:cNvSpPr txBox="1"/>
          <p:nvPr/>
        </p:nvSpPr>
        <p:spPr>
          <a:xfrm>
            <a:off x="4030514" y="3576004"/>
            <a:ext cx="1929206" cy="523220"/>
          </a:xfrm>
          <a:prstGeom prst="rect">
            <a:avLst/>
          </a:prstGeom>
          <a:noFill/>
        </p:spPr>
        <p:txBody>
          <a:bodyPr wrap="square" rtlCol="0">
            <a:spAutoFit/>
          </a:bodyPr>
          <a:lstStyle/>
          <a:p>
            <a:r>
              <a:rPr kumimoji="1" lang="ja-JP" altLang="en-US" sz="2800" dirty="0" smtClean="0"/>
              <a:t>バーコード</a:t>
            </a:r>
            <a:endParaRPr kumimoji="1" lang="ja-JP" altLang="en-US" sz="2800" dirty="0"/>
          </a:p>
        </p:txBody>
      </p:sp>
      <p:sp>
        <p:nvSpPr>
          <p:cNvPr id="15" name="正方形/長方形 14"/>
          <p:cNvSpPr/>
          <p:nvPr/>
        </p:nvSpPr>
        <p:spPr>
          <a:xfrm>
            <a:off x="3390548" y="4089644"/>
            <a:ext cx="983817" cy="155976"/>
          </a:xfrm>
          <a:prstGeom prst="rect">
            <a:avLst/>
          </a:prstGeom>
          <a:pattFill prst="nar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33054" y="1856720"/>
            <a:ext cx="2123996" cy="523220"/>
          </a:xfrm>
          <a:prstGeom prst="rect">
            <a:avLst/>
          </a:prstGeom>
          <a:solidFill>
            <a:srgbClr val="FF0066"/>
          </a:solidFill>
        </p:spPr>
        <p:txBody>
          <a:bodyPr wrap="square" rtlCol="0">
            <a:spAutoFit/>
          </a:bodyPr>
          <a:lstStyle/>
          <a:p>
            <a:r>
              <a:rPr kumimoji="1" lang="en-US" altLang="ja-JP" sz="2800" smtClean="0">
                <a:solidFill>
                  <a:schemeClr val="bg1"/>
                </a:solidFill>
              </a:rPr>
              <a:t>Raspberry </a:t>
            </a:r>
            <a:r>
              <a:rPr kumimoji="1" lang="en-US" altLang="ja-JP" sz="2800" smtClean="0">
                <a:solidFill>
                  <a:schemeClr val="bg1"/>
                </a:solidFill>
              </a:rPr>
              <a:t>Pi</a:t>
            </a:r>
            <a:endParaRPr kumimoji="1" lang="ja-JP" altLang="en-US" sz="2800" dirty="0">
              <a:solidFill>
                <a:schemeClr val="bg1"/>
              </a:solidFill>
            </a:endParaRPr>
          </a:p>
        </p:txBody>
      </p:sp>
      <p:cxnSp>
        <p:nvCxnSpPr>
          <p:cNvPr id="20" name="直線矢印コネクタ 19"/>
          <p:cNvCxnSpPr>
            <a:endCxn id="15" idx="0"/>
          </p:cNvCxnSpPr>
          <p:nvPr/>
        </p:nvCxnSpPr>
        <p:spPr>
          <a:xfrm>
            <a:off x="3882456" y="3292566"/>
            <a:ext cx="1" cy="797078"/>
          </a:xfrm>
          <a:prstGeom prst="straightConnector1">
            <a:avLst/>
          </a:prstGeom>
          <a:ln w="984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40" name="Picture 16" descr="サーバーのイラスト（1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8497" y="3196671"/>
            <a:ext cx="2166645" cy="2564077"/>
          </a:xfrm>
          <a:prstGeom prst="rect">
            <a:avLst/>
          </a:prstGeom>
          <a:noFill/>
          <a:extLst>
            <a:ext uri="{909E8E84-426E-40DD-AFC4-6F175D3DCCD1}">
              <a14:hiddenFill xmlns:a14="http://schemas.microsoft.com/office/drawing/2010/main">
                <a:solidFill>
                  <a:srgbClr val="FFFFFF"/>
                </a:solidFill>
              </a14:hiddenFill>
            </a:ext>
          </a:extLst>
        </p:spPr>
      </p:pic>
      <p:sp>
        <p:nvSpPr>
          <p:cNvPr id="43" name="角丸四角形 42"/>
          <p:cNvSpPr/>
          <p:nvPr/>
        </p:nvSpPr>
        <p:spPr>
          <a:xfrm>
            <a:off x="7735200" y="1735867"/>
            <a:ext cx="4003218" cy="4568679"/>
          </a:xfrm>
          <a:prstGeom prst="round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6692996" y="2973106"/>
            <a:ext cx="1749457"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flipH="1">
            <a:off x="6682290" y="4201273"/>
            <a:ext cx="1697669" cy="9266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0114654" y="1987029"/>
            <a:ext cx="1341693" cy="523220"/>
          </a:xfrm>
          <a:prstGeom prst="rect">
            <a:avLst/>
          </a:prstGeom>
          <a:solidFill>
            <a:schemeClr val="accent5"/>
          </a:solidFill>
        </p:spPr>
        <p:txBody>
          <a:bodyPr wrap="square" rtlCol="0">
            <a:spAutoFit/>
          </a:bodyPr>
          <a:lstStyle/>
          <a:p>
            <a:r>
              <a:rPr lang="ja-JP" altLang="en-US" sz="2800">
                <a:solidFill>
                  <a:schemeClr val="bg1"/>
                </a:solidFill>
              </a:rPr>
              <a:t>サーバ</a:t>
            </a:r>
            <a:endParaRPr kumimoji="1" lang="ja-JP" altLang="en-US" sz="2800">
              <a:solidFill>
                <a:schemeClr val="bg1"/>
              </a:solidFill>
            </a:endParaRPr>
          </a:p>
        </p:txBody>
      </p:sp>
      <p:sp>
        <p:nvSpPr>
          <p:cNvPr id="47" name="テキスト ボックス 46"/>
          <p:cNvSpPr txBox="1"/>
          <p:nvPr/>
        </p:nvSpPr>
        <p:spPr>
          <a:xfrm>
            <a:off x="6027366" y="1917326"/>
            <a:ext cx="3082428" cy="954107"/>
          </a:xfrm>
          <a:prstGeom prst="rect">
            <a:avLst/>
          </a:prstGeom>
          <a:solidFill>
            <a:schemeClr val="bg1">
              <a:lumMod val="95000"/>
            </a:schemeClr>
          </a:solidFill>
        </p:spPr>
        <p:txBody>
          <a:bodyPr wrap="square" rtlCol="0">
            <a:spAutoFit/>
          </a:bodyPr>
          <a:lstStyle/>
          <a:p>
            <a:r>
              <a:rPr lang="ja-JP" altLang="en-US" sz="2800" smtClean="0">
                <a:solidFill>
                  <a:schemeClr val="tx1">
                    <a:lumMod val="85000"/>
                    <a:lumOff val="15000"/>
                  </a:schemeClr>
                </a:solidFill>
              </a:rPr>
              <a:t>画像データ</a:t>
            </a:r>
            <a:endParaRPr lang="en-US" altLang="ja-JP" sz="2800" smtClean="0">
              <a:solidFill>
                <a:schemeClr val="tx1">
                  <a:lumMod val="85000"/>
                  <a:lumOff val="15000"/>
                </a:schemeClr>
              </a:solidFill>
            </a:endParaRPr>
          </a:p>
          <a:p>
            <a:r>
              <a:rPr kumimoji="1" lang="ja-JP" altLang="en-US" sz="2800" smtClean="0">
                <a:solidFill>
                  <a:schemeClr val="tx1">
                    <a:lumMod val="85000"/>
                    <a:lumOff val="15000"/>
                  </a:schemeClr>
                </a:solidFill>
              </a:rPr>
              <a:t>フラグ</a:t>
            </a:r>
            <a:r>
              <a:rPr kumimoji="1" lang="en-US" altLang="ja-JP" sz="2800" smtClean="0">
                <a:solidFill>
                  <a:schemeClr val="tx1">
                    <a:lumMod val="85000"/>
                    <a:lumOff val="15000"/>
                  </a:schemeClr>
                </a:solidFill>
              </a:rPr>
              <a:t>(</a:t>
            </a:r>
            <a:r>
              <a:rPr kumimoji="1" lang="ja-JP" altLang="en-US" sz="2800" smtClean="0">
                <a:solidFill>
                  <a:schemeClr val="tx1">
                    <a:lumMod val="85000"/>
                    <a:lumOff val="15000"/>
                  </a:schemeClr>
                </a:solidFill>
              </a:rPr>
              <a:t>追加</a:t>
            </a:r>
            <a:r>
              <a:rPr kumimoji="1" lang="en-US" altLang="ja-JP" sz="2800" smtClean="0">
                <a:solidFill>
                  <a:schemeClr val="tx1">
                    <a:lumMod val="85000"/>
                    <a:lumOff val="15000"/>
                  </a:schemeClr>
                </a:solidFill>
              </a:rPr>
              <a:t>or</a:t>
            </a:r>
            <a:r>
              <a:rPr kumimoji="1" lang="ja-JP" altLang="en-US" sz="2800" smtClean="0">
                <a:solidFill>
                  <a:schemeClr val="tx1">
                    <a:lumMod val="85000"/>
                    <a:lumOff val="15000"/>
                  </a:schemeClr>
                </a:solidFill>
              </a:rPr>
              <a:t>削除</a:t>
            </a:r>
            <a:r>
              <a:rPr kumimoji="1" lang="en-US" altLang="ja-JP" sz="2800" smtClean="0">
                <a:solidFill>
                  <a:schemeClr val="tx1">
                    <a:lumMod val="85000"/>
                    <a:lumOff val="15000"/>
                  </a:schemeClr>
                </a:solidFill>
              </a:rPr>
              <a:t>)</a:t>
            </a:r>
            <a:endParaRPr kumimoji="1" lang="ja-JP" altLang="en-US" sz="2800">
              <a:solidFill>
                <a:schemeClr val="tx1">
                  <a:lumMod val="85000"/>
                  <a:lumOff val="15000"/>
                </a:schemeClr>
              </a:solidFill>
            </a:endParaRPr>
          </a:p>
        </p:txBody>
      </p:sp>
      <p:sp>
        <p:nvSpPr>
          <p:cNvPr id="48" name="テキスト ボックス 47"/>
          <p:cNvSpPr txBox="1"/>
          <p:nvPr/>
        </p:nvSpPr>
        <p:spPr>
          <a:xfrm>
            <a:off x="6742815" y="5237528"/>
            <a:ext cx="1663387" cy="523220"/>
          </a:xfrm>
          <a:prstGeom prst="rect">
            <a:avLst/>
          </a:prstGeom>
          <a:solidFill>
            <a:schemeClr val="bg1">
              <a:lumMod val="95000"/>
            </a:schemeClr>
          </a:solidFill>
        </p:spPr>
        <p:txBody>
          <a:bodyPr wrap="square" rtlCol="0">
            <a:spAutoFit/>
          </a:bodyPr>
          <a:lstStyle/>
          <a:p>
            <a:r>
              <a:rPr kumimoji="1" lang="ja-JP" altLang="en-US" sz="2800" smtClean="0">
                <a:solidFill>
                  <a:schemeClr val="tx1">
                    <a:lumMod val="85000"/>
                    <a:lumOff val="15000"/>
                  </a:schemeClr>
                </a:solidFill>
              </a:rPr>
              <a:t>実行結果</a:t>
            </a:r>
            <a:endParaRPr kumimoji="1" lang="ja-JP" altLang="en-US" sz="2800">
              <a:solidFill>
                <a:schemeClr val="tx1">
                  <a:lumMod val="85000"/>
                  <a:lumOff val="15000"/>
                </a:schemeClr>
              </a:solidFill>
            </a:endParaRPr>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mtClean="0"/>
              <a:t>5</a:t>
            </a:fld>
            <a:endParaRPr kumimoji="1" lang="ja-JP" altLang="en-US"/>
          </a:p>
        </p:txBody>
      </p:sp>
      <p:sp>
        <p:nvSpPr>
          <p:cNvPr id="21" name="テキスト ボックス 20"/>
          <p:cNvSpPr txBox="1"/>
          <p:nvPr/>
        </p:nvSpPr>
        <p:spPr>
          <a:xfrm>
            <a:off x="3065911" y="1833817"/>
            <a:ext cx="1929206" cy="523220"/>
          </a:xfrm>
          <a:prstGeom prst="rect">
            <a:avLst/>
          </a:prstGeom>
          <a:noFill/>
        </p:spPr>
        <p:txBody>
          <a:bodyPr wrap="square" rtlCol="0">
            <a:spAutoFit/>
          </a:bodyPr>
          <a:lstStyle/>
          <a:p>
            <a:r>
              <a:rPr kumimoji="1" lang="en-US" altLang="ja-JP" sz="2800" smtClean="0"/>
              <a:t>Web</a:t>
            </a:r>
            <a:r>
              <a:rPr kumimoji="1" lang="ja-JP" altLang="en-US" sz="2800" smtClean="0"/>
              <a:t>カメラ</a:t>
            </a:r>
            <a:endParaRPr kumimoji="1" lang="ja-JP" altLang="en-US" sz="2800" dirty="0"/>
          </a:p>
        </p:txBody>
      </p:sp>
      <p:sp>
        <p:nvSpPr>
          <p:cNvPr id="22" name="テキスト ボックス 21"/>
          <p:cNvSpPr txBox="1"/>
          <p:nvPr/>
        </p:nvSpPr>
        <p:spPr>
          <a:xfrm>
            <a:off x="9587546" y="2652873"/>
            <a:ext cx="1800617" cy="523220"/>
          </a:xfrm>
          <a:prstGeom prst="rect">
            <a:avLst/>
          </a:prstGeom>
          <a:solidFill>
            <a:schemeClr val="bg1">
              <a:lumMod val="95000"/>
            </a:schemeClr>
          </a:solidFill>
        </p:spPr>
        <p:txBody>
          <a:bodyPr wrap="square" rtlCol="0">
            <a:spAutoFit/>
          </a:bodyPr>
          <a:lstStyle/>
          <a:p>
            <a:r>
              <a:rPr lang="ja-JP" altLang="en-US" sz="2800" smtClean="0">
                <a:solidFill>
                  <a:schemeClr val="tx1">
                    <a:lumMod val="85000"/>
                    <a:lumOff val="15000"/>
                  </a:schemeClr>
                </a:solidFill>
              </a:rPr>
              <a:t>識別・</a:t>
            </a:r>
            <a:r>
              <a:rPr kumimoji="1" lang="ja-JP" altLang="en-US" sz="2800" smtClean="0">
                <a:solidFill>
                  <a:schemeClr val="tx1">
                    <a:lumMod val="85000"/>
                    <a:lumOff val="15000"/>
                  </a:schemeClr>
                </a:solidFill>
              </a:rPr>
              <a:t>決済</a:t>
            </a:r>
            <a:endParaRPr kumimoji="1" lang="ja-JP" altLang="en-US" sz="2800">
              <a:solidFill>
                <a:schemeClr val="tx1">
                  <a:lumMod val="85000"/>
                  <a:lumOff val="15000"/>
                </a:schemeClr>
              </a:solidFill>
            </a:endParaRPr>
          </a:p>
        </p:txBody>
      </p:sp>
    </p:spTree>
    <p:extLst>
      <p:ext uri="{BB962C8B-B14F-4D97-AF65-F5344CB8AC3E}">
        <p14:creationId xmlns:p14="http://schemas.microsoft.com/office/powerpoint/2010/main" val="1516190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5159141" y="3368842"/>
            <a:ext cx="2791326" cy="188967"/>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メリット</a:t>
            </a:r>
            <a:r>
              <a:rPr lang="ja-JP" altLang="en-US" dirty="0"/>
              <a:t>・</a:t>
            </a:r>
            <a:r>
              <a:rPr lang="ja-JP" altLang="en-US" dirty="0" smtClean="0"/>
              <a:t>効果</a:t>
            </a:r>
            <a:endParaRPr kumimoji="1" lang="ja-JP" altLang="en-US" dirty="0"/>
          </a:p>
        </p:txBody>
      </p:sp>
      <p:sp>
        <p:nvSpPr>
          <p:cNvPr id="3" name="スライド番号プレースホルダー 2"/>
          <p:cNvSpPr>
            <a:spLocks noGrp="1"/>
          </p:cNvSpPr>
          <p:nvPr>
            <p:ph type="sldNum" sz="quarter" idx="12"/>
          </p:nvPr>
        </p:nvSpPr>
        <p:spPr/>
        <p:txBody>
          <a:bodyPr/>
          <a:lstStyle/>
          <a:p>
            <a:fld id="{3C3988C9-8C6C-49D7-8D82-24DA391FB063}" type="slidenum">
              <a:rPr kumimoji="1" lang="ja-JP" altLang="en-US" sz="3200" smtClean="0"/>
              <a:t>6</a:t>
            </a:fld>
            <a:endParaRPr kumimoji="1" lang="ja-JP" altLang="en-US" sz="3200"/>
          </a:p>
        </p:txBody>
      </p:sp>
      <p:sp>
        <p:nvSpPr>
          <p:cNvPr id="5" name="テキスト ボックス 4"/>
          <p:cNvSpPr txBox="1"/>
          <p:nvPr/>
        </p:nvSpPr>
        <p:spPr>
          <a:xfrm>
            <a:off x="1097279" y="1865807"/>
            <a:ext cx="2723950" cy="523220"/>
          </a:xfrm>
          <a:prstGeom prst="rect">
            <a:avLst/>
          </a:prstGeom>
          <a:solidFill>
            <a:schemeClr val="bg1">
              <a:lumMod val="95000"/>
            </a:schemeClr>
          </a:solidFill>
        </p:spPr>
        <p:txBody>
          <a:bodyPr wrap="square" rtlCol="0">
            <a:spAutoFit/>
          </a:bodyPr>
          <a:lstStyle/>
          <a:p>
            <a:r>
              <a:rPr lang="ja-JP" altLang="en-US" sz="2800" smtClean="0"/>
              <a:t>店側</a:t>
            </a:r>
            <a:r>
              <a:rPr lang="ja-JP" altLang="en-US" sz="2800" dirty="0"/>
              <a:t>：</a:t>
            </a:r>
            <a:r>
              <a:rPr lang="ja-JP" altLang="en-US" sz="2800" smtClean="0"/>
              <a:t>コスト</a:t>
            </a:r>
            <a:r>
              <a:rPr lang="ja-JP" altLang="en-US" sz="2800" dirty="0" smtClean="0"/>
              <a:t>削減</a:t>
            </a:r>
            <a:endParaRPr kumimoji="1" lang="ja-JP" altLang="en-US" sz="2800" dirty="0"/>
          </a:p>
        </p:txBody>
      </p:sp>
      <p:sp>
        <p:nvSpPr>
          <p:cNvPr id="7" name="テキスト ボックス 6"/>
          <p:cNvSpPr txBox="1"/>
          <p:nvPr/>
        </p:nvSpPr>
        <p:spPr>
          <a:xfrm>
            <a:off x="1097279" y="4726591"/>
            <a:ext cx="3355521" cy="523220"/>
          </a:xfrm>
          <a:prstGeom prst="rect">
            <a:avLst/>
          </a:prstGeom>
          <a:solidFill>
            <a:schemeClr val="bg1">
              <a:lumMod val="95000"/>
            </a:schemeClr>
          </a:solidFill>
        </p:spPr>
        <p:txBody>
          <a:bodyPr wrap="square" rtlCol="0">
            <a:spAutoFit/>
          </a:bodyPr>
          <a:lstStyle/>
          <a:p>
            <a:r>
              <a:rPr lang="ja-JP" altLang="en-US" sz="2800" smtClean="0"/>
              <a:t>お客様</a:t>
            </a:r>
            <a:r>
              <a:rPr lang="ja-JP" altLang="en-US" sz="2800" dirty="0"/>
              <a:t>：</a:t>
            </a:r>
            <a:r>
              <a:rPr lang="ja-JP" altLang="en-US" sz="2800" smtClean="0"/>
              <a:t>時間</a:t>
            </a:r>
            <a:r>
              <a:rPr lang="ja-JP" altLang="en-US" sz="2800" dirty="0" smtClean="0"/>
              <a:t>の短縮</a:t>
            </a:r>
            <a:endParaRPr kumimoji="1" lang="ja-JP" altLang="en-US" sz="2800" dirty="0"/>
          </a:p>
        </p:txBody>
      </p:sp>
      <p:sp>
        <p:nvSpPr>
          <p:cNvPr id="8" name="正方形/長方形 7"/>
          <p:cNvSpPr/>
          <p:nvPr/>
        </p:nvSpPr>
        <p:spPr>
          <a:xfrm>
            <a:off x="6851583" y="4238282"/>
            <a:ext cx="2571550" cy="167832"/>
          </a:xfrm>
          <a:prstGeom prst="rect">
            <a:avLst/>
          </a:prstGeom>
          <a:solidFill>
            <a:srgbClr val="FFCC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97279" y="2649868"/>
            <a:ext cx="10115204" cy="1877437"/>
          </a:xfrm>
          <a:prstGeom prst="rect">
            <a:avLst/>
          </a:prstGeom>
          <a:noFill/>
        </p:spPr>
        <p:txBody>
          <a:bodyPr wrap="square">
            <a:spAutoFit/>
          </a:bodyPr>
          <a:lstStyle/>
          <a:p>
            <a:r>
              <a:rPr lang="ja-JP" altLang="en-US" sz="2400" spc="300" dirty="0"/>
              <a:t>セルフレジ</a:t>
            </a:r>
            <a:r>
              <a:rPr lang="en-US" altLang="ja-JP" sz="2400" spc="300" dirty="0"/>
              <a:t>1</a:t>
            </a:r>
            <a:r>
              <a:rPr lang="ja-JP" altLang="en-US" sz="2400" spc="300" dirty="0"/>
              <a:t>セットを購入するのにかかる値段</a:t>
            </a:r>
            <a:endParaRPr lang="en-US" altLang="ja-JP" sz="2400" spc="300" dirty="0"/>
          </a:p>
          <a:p>
            <a:pPr lvl="1"/>
            <a:r>
              <a:rPr lang="ja-JP" altLang="en-US" sz="2400" spc="300" dirty="0"/>
              <a:t>約</a:t>
            </a:r>
            <a:r>
              <a:rPr lang="en-US" altLang="ja-JP" sz="2400" spc="300" dirty="0"/>
              <a:t>3,500,000</a:t>
            </a:r>
            <a:r>
              <a:rPr lang="ja-JP" altLang="en-US" sz="2400" spc="300" dirty="0" smtClean="0"/>
              <a:t>円 </a:t>
            </a:r>
            <a:r>
              <a:rPr lang="en-US" altLang="ja-JP" sz="2400" spc="300" dirty="0" smtClean="0"/>
              <a:t>* 6</a:t>
            </a:r>
            <a:r>
              <a:rPr lang="ja-JP" altLang="en-US" sz="2400" spc="300" dirty="0" smtClean="0"/>
              <a:t>台 </a:t>
            </a:r>
            <a:r>
              <a:rPr lang="en-US" altLang="ja-JP" sz="2400" spc="300" dirty="0" smtClean="0"/>
              <a:t>= </a:t>
            </a:r>
            <a:r>
              <a:rPr lang="en-US" altLang="ja-JP" sz="3200" spc="300" smtClean="0"/>
              <a:t>21,000,000</a:t>
            </a:r>
            <a:r>
              <a:rPr lang="ja-JP" altLang="en-US" sz="3200" spc="300" smtClean="0"/>
              <a:t>円</a:t>
            </a:r>
            <a:endParaRPr lang="en-US" altLang="ja-JP" sz="2400" spc="300" dirty="0"/>
          </a:p>
          <a:p>
            <a:r>
              <a:rPr lang="en-US" altLang="ja-JP" sz="2400" spc="300" dirty="0"/>
              <a:t>Web</a:t>
            </a:r>
            <a:r>
              <a:rPr lang="ja-JP" altLang="en-US" sz="2400" spc="300" dirty="0"/>
              <a:t>カメラを使用し、本システムを導入した場合にかかる機材の費用</a:t>
            </a:r>
            <a:endParaRPr lang="en-US" altLang="ja-JP" sz="2400" spc="300" dirty="0"/>
          </a:p>
          <a:p>
            <a:pPr lvl="1"/>
            <a:r>
              <a:rPr lang="ja-JP" altLang="en-US" sz="2400" spc="300" dirty="0"/>
              <a:t>約</a:t>
            </a:r>
            <a:r>
              <a:rPr lang="en-US" altLang="ja-JP" sz="2400" spc="300" dirty="0"/>
              <a:t>12,500</a:t>
            </a:r>
            <a:r>
              <a:rPr lang="ja-JP" altLang="en-US" sz="2400" spc="300" dirty="0" smtClean="0"/>
              <a:t>円 </a:t>
            </a:r>
            <a:r>
              <a:rPr lang="en-US" altLang="ja-JP" sz="2400" spc="300" dirty="0" smtClean="0"/>
              <a:t>* 80</a:t>
            </a:r>
            <a:r>
              <a:rPr lang="ja-JP" altLang="en-US" sz="2400" spc="300" dirty="0" smtClean="0"/>
              <a:t>個（カゴの個数） </a:t>
            </a:r>
            <a:r>
              <a:rPr lang="en-US" altLang="ja-JP" sz="2400" spc="300"/>
              <a:t>= </a:t>
            </a:r>
            <a:r>
              <a:rPr lang="en-US" altLang="ja-JP" sz="3200" spc="300" smtClean="0"/>
              <a:t>1,000,000</a:t>
            </a:r>
            <a:r>
              <a:rPr lang="ja-JP" altLang="en-US" sz="3200" spc="300" smtClean="0"/>
              <a:t>円</a:t>
            </a:r>
            <a:endParaRPr lang="en-US" altLang="ja-JP" sz="2400" spc="300" dirty="0"/>
          </a:p>
        </p:txBody>
      </p:sp>
    </p:spTree>
    <p:extLst>
      <p:ext uri="{BB962C8B-B14F-4D97-AF65-F5344CB8AC3E}">
        <p14:creationId xmlns:p14="http://schemas.microsoft.com/office/powerpoint/2010/main" val="1330612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ja-JP" altLang="en-US" smtClean="0"/>
              <a:t>研究方針</a:t>
            </a:r>
            <a:r>
              <a:rPr kumimoji="1" lang="en-US" altLang="ja-JP" smtClean="0"/>
              <a:t/>
            </a:r>
            <a:br>
              <a:rPr kumimoji="1" lang="en-US" altLang="ja-JP" smtClean="0"/>
            </a:br>
            <a:r>
              <a:rPr kumimoji="1" lang="en-US" altLang="ja-JP" smtClean="0"/>
              <a:t>V</a:t>
            </a:r>
            <a:r>
              <a:rPr kumimoji="1" lang="ja-JP" altLang="en-US" smtClean="0"/>
              <a:t>字開発モデル</a:t>
            </a:r>
            <a:endParaRPr kumimoji="1" lang="ja-JP" altLang="en-US"/>
          </a:p>
        </p:txBody>
      </p:sp>
      <p:sp>
        <p:nvSpPr>
          <p:cNvPr id="4" name="スライド番号プレースホルダー 3"/>
          <p:cNvSpPr>
            <a:spLocks noGrp="1"/>
          </p:cNvSpPr>
          <p:nvPr>
            <p:ph type="sldNum" sz="quarter" idx="12"/>
          </p:nvPr>
        </p:nvSpPr>
        <p:spPr/>
        <p:txBody>
          <a:bodyPr/>
          <a:lstStyle/>
          <a:p>
            <a:fld id="{3C3988C9-8C6C-49D7-8D82-24DA391FB063}" type="slidenum">
              <a:rPr kumimoji="1" lang="ja-JP" altLang="en-US" smtClean="0"/>
              <a:t>7</a:t>
            </a:fld>
            <a:endParaRPr kumimoji="1" lang="ja-JP" altLang="en-US"/>
          </a:p>
        </p:txBody>
      </p:sp>
      <p:grpSp>
        <p:nvGrpSpPr>
          <p:cNvPr id="16" name="グループ化 15"/>
          <p:cNvGrpSpPr/>
          <p:nvPr/>
        </p:nvGrpSpPr>
        <p:grpSpPr>
          <a:xfrm>
            <a:off x="2009273" y="1857676"/>
            <a:ext cx="8232007" cy="4381246"/>
            <a:chOff x="2009273" y="1857676"/>
            <a:chExt cx="8232007" cy="4381246"/>
          </a:xfrm>
        </p:grpSpPr>
        <p:cxnSp>
          <p:nvCxnSpPr>
            <p:cNvPr id="13" name="直線コネクタ 12"/>
            <p:cNvCxnSpPr/>
            <p:nvPr/>
          </p:nvCxnSpPr>
          <p:spPr>
            <a:xfrm rot="16200000">
              <a:off x="6400117" y="2275498"/>
              <a:ext cx="3231696" cy="3378339"/>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12" name="直線コネクタ 11"/>
            <p:cNvCxnSpPr/>
            <p:nvPr/>
          </p:nvCxnSpPr>
          <p:spPr>
            <a:xfrm>
              <a:off x="2564324" y="2466777"/>
              <a:ext cx="3226326" cy="3383963"/>
            </a:xfrm>
            <a:prstGeom prst="line">
              <a:avLst/>
            </a:prstGeom>
            <a:ln w="508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
          <p:nvSpPr>
            <p:cNvPr id="2" name="正方形/長方形 1"/>
            <p:cNvSpPr/>
            <p:nvPr/>
          </p:nvSpPr>
          <p:spPr>
            <a:xfrm>
              <a:off x="2009273" y="1857677"/>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mtClean="0"/>
                <a:t>要求</a:t>
              </a:r>
              <a:r>
                <a:rPr lang="ja-JP" altLang="en-US"/>
                <a:t>分析</a:t>
              </a:r>
              <a:endParaRPr kumimoji="1" lang="ja-JP" altLang="en-US"/>
            </a:p>
          </p:txBody>
        </p:sp>
        <p:sp>
          <p:nvSpPr>
            <p:cNvPr id="3" name="正方形/長方形 2"/>
            <p:cNvSpPr/>
            <p:nvPr/>
          </p:nvSpPr>
          <p:spPr>
            <a:xfrm>
              <a:off x="2787498" y="3059304"/>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基本設計</a:t>
              </a:r>
              <a:endParaRPr kumimoji="1" lang="ja-JP" altLang="en-US"/>
            </a:p>
          </p:txBody>
        </p:sp>
        <p:sp>
          <p:nvSpPr>
            <p:cNvPr id="5" name="正方形/長方形 4"/>
            <p:cNvSpPr/>
            <p:nvPr/>
          </p:nvSpPr>
          <p:spPr>
            <a:xfrm>
              <a:off x="5254504" y="5462558"/>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実装</a:t>
              </a:r>
              <a:endParaRPr kumimoji="1" lang="ja-JP" altLang="en-US"/>
            </a:p>
          </p:txBody>
        </p:sp>
        <p:sp>
          <p:nvSpPr>
            <p:cNvPr id="7" name="正方形/長方形 6"/>
            <p:cNvSpPr/>
            <p:nvPr/>
          </p:nvSpPr>
          <p:spPr>
            <a:xfrm>
              <a:off x="6640817" y="4260930"/>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単体テスト</a:t>
              </a:r>
              <a:endParaRPr kumimoji="1" lang="ja-JP" altLang="en-US"/>
            </a:p>
          </p:txBody>
        </p:sp>
        <p:sp>
          <p:nvSpPr>
            <p:cNvPr id="8" name="正方形/長方形 7"/>
            <p:cNvSpPr/>
            <p:nvPr/>
          </p:nvSpPr>
          <p:spPr>
            <a:xfrm>
              <a:off x="3698053" y="4260931"/>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詳細設計</a:t>
              </a:r>
              <a:endParaRPr kumimoji="1" lang="ja-JP" altLang="en-US"/>
            </a:p>
          </p:txBody>
        </p:sp>
        <p:sp>
          <p:nvSpPr>
            <p:cNvPr id="9" name="正方形/長方形 8"/>
            <p:cNvSpPr/>
            <p:nvPr/>
          </p:nvSpPr>
          <p:spPr>
            <a:xfrm>
              <a:off x="7773495" y="3059304"/>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結合テスト</a:t>
              </a:r>
              <a:endParaRPr kumimoji="1" lang="ja-JP" altLang="en-US"/>
            </a:p>
          </p:txBody>
        </p:sp>
        <p:sp>
          <p:nvSpPr>
            <p:cNvPr id="10" name="正方形/長方形 9"/>
            <p:cNvSpPr/>
            <p:nvPr/>
          </p:nvSpPr>
          <p:spPr>
            <a:xfrm>
              <a:off x="8684830" y="1857676"/>
              <a:ext cx="1556450" cy="77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総合テスト</a:t>
              </a:r>
              <a:endParaRPr kumimoji="1" lang="ja-JP" altLang="en-US"/>
            </a:p>
          </p:txBody>
        </p:sp>
        <p:sp>
          <p:nvSpPr>
            <p:cNvPr id="14" name="右矢印 13"/>
            <p:cNvSpPr/>
            <p:nvPr/>
          </p:nvSpPr>
          <p:spPr>
            <a:xfrm>
              <a:off x="3565723" y="2050191"/>
              <a:ext cx="5119106"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5" name="右矢印 14"/>
            <p:cNvSpPr/>
            <p:nvPr/>
          </p:nvSpPr>
          <p:spPr>
            <a:xfrm>
              <a:off x="4343948" y="3226597"/>
              <a:ext cx="3429547"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sp>
          <p:nvSpPr>
            <p:cNvPr id="18" name="右矢印 17"/>
            <p:cNvSpPr/>
            <p:nvPr/>
          </p:nvSpPr>
          <p:spPr>
            <a:xfrm>
              <a:off x="5255282" y="4438013"/>
              <a:ext cx="1385535" cy="4165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検証</a:t>
              </a:r>
              <a:endParaRPr kumimoji="1" lang="ja-JP" altLang="en-US"/>
            </a:p>
          </p:txBody>
        </p:sp>
      </p:grpSp>
    </p:spTree>
    <p:extLst>
      <p:ext uri="{BB962C8B-B14F-4D97-AF65-F5344CB8AC3E}">
        <p14:creationId xmlns:p14="http://schemas.microsoft.com/office/powerpoint/2010/main" val="977294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ja-JP" altLang="en-US" smtClean="0"/>
              <a:t>ユースケース図</a:t>
            </a:r>
            <a:endParaRPr kumimoji="1" lang="ja-JP" altLang="en-US"/>
          </a:p>
        </p:txBody>
      </p:sp>
      <p:sp>
        <p:nvSpPr>
          <p:cNvPr id="2" name="スライド番号プレースホルダー 1"/>
          <p:cNvSpPr>
            <a:spLocks noGrp="1"/>
          </p:cNvSpPr>
          <p:nvPr>
            <p:ph type="sldNum" sz="quarter" idx="12"/>
          </p:nvPr>
        </p:nvSpPr>
        <p:spPr/>
        <p:txBody>
          <a:bodyPr/>
          <a:lstStyle/>
          <a:p>
            <a:fld id="{3C3988C9-8C6C-49D7-8D82-24DA391FB063}" type="slidenum">
              <a:rPr kumimoji="1" lang="ja-JP" altLang="en-US" smtClean="0"/>
              <a:t>8</a:t>
            </a:fld>
            <a:endParaRPr kumimoji="1" lang="ja-JP" altLang="en-US"/>
          </a:p>
        </p:txBody>
      </p:sp>
      <p:pic>
        <p:nvPicPr>
          <p:cNvPr id="10" name="図 9"/>
          <p:cNvPicPr>
            <a:picLocks noChangeAspect="1"/>
          </p:cNvPicPr>
          <p:nvPr/>
        </p:nvPicPr>
        <p:blipFill>
          <a:blip r:embed="rId3"/>
          <a:stretch>
            <a:fillRect/>
          </a:stretch>
        </p:blipFill>
        <p:spPr>
          <a:xfrm>
            <a:off x="3355344" y="1737360"/>
            <a:ext cx="5542272" cy="5153637"/>
          </a:xfrm>
          <a:prstGeom prst="rect">
            <a:avLst/>
          </a:prstGeom>
        </p:spPr>
      </p:pic>
    </p:spTree>
    <p:extLst>
      <p:ext uri="{BB962C8B-B14F-4D97-AF65-F5344CB8AC3E}">
        <p14:creationId xmlns:p14="http://schemas.microsoft.com/office/powerpoint/2010/main" val="4184936366"/>
      </p:ext>
    </p:extLst>
  </p:cSld>
  <p:clrMapOvr>
    <a:masterClrMapping/>
  </p:clrMapOvr>
  <p:timing>
    <p:tnLst>
      <p:par>
        <p:cTn id="1" dur="indefinite" restart="never" nodeType="tmRoot"/>
      </p:par>
    </p:tnLst>
  </p:timing>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3336</TotalTime>
  <Words>483</Words>
  <Application>Microsoft Office PowerPoint</Application>
  <PresentationFormat>ワイド画面</PresentationFormat>
  <Paragraphs>139</Paragraphs>
  <Slides>16</Slides>
  <Notes>16</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16</vt:i4>
      </vt:variant>
    </vt:vector>
  </HeadingPairs>
  <TitlesOfParts>
    <vt:vector size="23" baseType="lpstr">
      <vt:lpstr>ＭＳ Ｐゴシック</vt:lpstr>
      <vt:lpstr>游ゴシック</vt:lpstr>
      <vt:lpstr>Bauhaus 93</vt:lpstr>
      <vt:lpstr>Calibri</vt:lpstr>
      <vt:lpstr>Calibri Light</vt:lpstr>
      <vt:lpstr>Wingdings</vt:lpstr>
      <vt:lpstr>レトロスペクト</vt:lpstr>
      <vt:lpstr>Webカメラとセンシング技術を組み合わせた 商品識別システムの開発</vt:lpstr>
      <vt:lpstr>目次</vt:lpstr>
      <vt:lpstr>研究背景</vt:lpstr>
      <vt:lpstr>研究目的・目標</vt:lpstr>
      <vt:lpstr>　　　　　　　　　　　Summary</vt:lpstr>
      <vt:lpstr>イメージ図</vt:lpstr>
      <vt:lpstr>メリット・効果</vt:lpstr>
      <vt:lpstr>研究方針 V字開発モデル</vt:lpstr>
      <vt:lpstr>ユースケース図</vt:lpstr>
      <vt:lpstr>クラス図</vt:lpstr>
      <vt:lpstr>シーケンス図</vt:lpstr>
      <vt:lpstr>スケジュール管理</vt:lpstr>
      <vt:lpstr>実装 画像送信システムと各種センサ</vt:lpstr>
      <vt:lpstr>画像送信システムと各種センサ</vt:lpstr>
      <vt:lpstr>画像送信システムと各種センサ</vt:lpstr>
      <vt:lpstr>現在の段階・状況</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自動精算システム（仮）</dc:title>
  <dc:creator>B4_2019</dc:creator>
  <cp:lastModifiedBy>B4_2019</cp:lastModifiedBy>
  <cp:revision>152</cp:revision>
  <cp:lastPrinted>2019-12-13T05:11:47Z</cp:lastPrinted>
  <dcterms:created xsi:type="dcterms:W3CDTF">2019-10-08T07:00:30Z</dcterms:created>
  <dcterms:modified xsi:type="dcterms:W3CDTF">2020-01-11T08:43:40Z</dcterms:modified>
</cp:coreProperties>
</file>